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4"/>
  </p:notesMasterIdLst>
  <p:sldIdLst>
    <p:sldId id="256" r:id="rId2"/>
    <p:sldId id="273" r:id="rId3"/>
    <p:sldId id="584" r:id="rId4"/>
    <p:sldId id="274" r:id="rId5"/>
    <p:sldId id="259" r:id="rId6"/>
    <p:sldId id="583" r:id="rId7"/>
    <p:sldId id="257" r:id="rId8"/>
    <p:sldId id="276" r:id="rId9"/>
    <p:sldId id="269" r:id="rId10"/>
    <p:sldId id="275" r:id="rId11"/>
    <p:sldId id="267" r:id="rId12"/>
    <p:sldId id="266" r:id="rId13"/>
    <p:sldId id="272" r:id="rId14"/>
    <p:sldId id="271" r:id="rId15"/>
    <p:sldId id="585" r:id="rId16"/>
    <p:sldId id="587" r:id="rId17"/>
    <p:sldId id="588" r:id="rId18"/>
    <p:sldId id="270" r:id="rId19"/>
    <p:sldId id="586" r:id="rId20"/>
    <p:sldId id="589" r:id="rId21"/>
    <p:sldId id="265" r:id="rId22"/>
    <p:sldId id="264" r:id="rId23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23D83-AF3F-4BC9-9709-B80293B40CBA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FE3C0-7E28-4658-83E8-568894277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65BF7EA-5C2D-4529-904B-2E7B414F02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3688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2113" indent="-23495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721688-65D5-443B-BE12-34FA0CDB6B56}" type="slidenum">
              <a:rPr lang="en-US" altLang="en-US" sz="130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04C1D5B-E1F6-4DA1-898A-AA89E332D3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4130646-B4B0-4F49-A11C-3A6374CDB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5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7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27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76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65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4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24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3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E13DCE-B21F-4F71-8C96-311145993F7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D6E3FA"/>
          </a:solidFill>
          <a:ln w="9525">
            <a:solidFill>
              <a:srgbClr val="C4D9F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800"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D87CA8-01EB-4A1B-8C82-F0C914E19F3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551614"/>
            <a:ext cx="12192000" cy="306387"/>
          </a:xfrm>
          <a:prstGeom prst="rect">
            <a:avLst/>
          </a:prstGeom>
          <a:solidFill>
            <a:srgbClr val="D6E3FA"/>
          </a:solidFill>
          <a:ln>
            <a:noFill/>
          </a:ln>
          <a:effectLst>
            <a:prstShdw prst="shdw17" dist="17961" dir="2700000">
              <a:srgbClr val="808896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800">
              <a:cs typeface="+mn-cs"/>
            </a:endParaRP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062F0E53-2591-4C3E-9ED2-07C29D9A89CC}"/>
              </a:ext>
            </a:extLst>
          </p:cNvPr>
          <p:cNvGrpSpPr>
            <a:grpSpLocks/>
          </p:cNvGrpSpPr>
          <p:nvPr/>
        </p:nvGrpSpPr>
        <p:grpSpPr bwMode="auto">
          <a:xfrm>
            <a:off x="0" y="1295401"/>
            <a:ext cx="12192000" cy="257175"/>
            <a:chOff x="0" y="864"/>
            <a:chExt cx="5760" cy="1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924A75-7A7D-4F04-88FE-97E07AAEAB4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912"/>
              <a:ext cx="5760" cy="6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B6B8D9-F084-44E4-8196-CE92F65FCA7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960"/>
              <a:ext cx="5760" cy="66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A1EA9B-F3FE-457C-B81C-506EF6E0D89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864"/>
              <a:ext cx="5760" cy="65"/>
            </a:xfrm>
            <a:prstGeom prst="rect">
              <a:avLst/>
            </a:prstGeom>
            <a:gradFill rotWithShape="0">
              <a:gsLst>
                <a:gs pos="0">
                  <a:srgbClr val="4C000F"/>
                </a:gs>
                <a:gs pos="50000">
                  <a:srgbClr val="A50021"/>
                </a:gs>
                <a:gs pos="100000">
                  <a:srgbClr val="4C00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2800">
                <a:cs typeface="+mn-cs"/>
              </a:endParaRPr>
            </a:p>
          </p:txBody>
        </p:sp>
      </p:grpSp>
      <p:sp>
        <p:nvSpPr>
          <p:cNvPr id="9" name="Rectangle 9">
            <a:extLst>
              <a:ext uri="{FF2B5EF4-FFF2-40B4-BE49-F238E27FC236}">
                <a16:creationId xmlns:a16="http://schemas.microsoft.com/office/drawing/2014/main" id="{25553C77-71DC-4B42-B17F-CBBCAB33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04800"/>
            <a:ext cx="1036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cs typeface="+mn-cs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3048000"/>
            <a:ext cx="8534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4585684"/>
      </p:ext>
    </p:extLst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9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1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4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0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8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71613C-DD27-439C-A125-F476B08102B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25ABF1-2A0C-4F9E-B87A-78FF87D6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1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lunaglobalnetwork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FA6F-A27E-4366-9763-3E458BB5C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8684" y="2309415"/>
            <a:ext cx="7814511" cy="1787338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br>
              <a:rPr lang="en-US" sz="3100" dirty="0"/>
            </a:br>
            <a:r>
              <a:rPr lang="en-US" sz="3100" b="1" dirty="0"/>
              <a:t>Illegal Trade and Contraband: Global </a:t>
            </a:r>
            <a:br>
              <a:rPr lang="en-US" sz="3100" b="1" dirty="0"/>
            </a:br>
            <a:r>
              <a:rPr lang="en-US" sz="3100" b="1" dirty="0"/>
              <a:t>Threats to Economies and Markets</a:t>
            </a:r>
            <a:br>
              <a:rPr lang="en-US" sz="3100" b="1" dirty="0"/>
            </a:br>
            <a:br>
              <a:rPr lang="en-US" sz="3100" dirty="0"/>
            </a:br>
            <a:r>
              <a:rPr lang="en-US" sz="2000" dirty="0"/>
              <a:t>El </a:t>
            </a:r>
            <a:r>
              <a:rPr lang="en-US" sz="2000" dirty="0" err="1"/>
              <a:t>Observatorio</a:t>
            </a:r>
            <a:r>
              <a:rPr lang="en-US" sz="2000" dirty="0"/>
              <a:t> del Comercio </a:t>
            </a:r>
            <a:r>
              <a:rPr lang="en-US" sz="2000" dirty="0" err="1"/>
              <a:t>Ilícito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La </a:t>
            </a:r>
            <a:r>
              <a:rPr lang="en-US" sz="2000" dirty="0" err="1"/>
              <a:t>Cámara</a:t>
            </a:r>
            <a:r>
              <a:rPr lang="en-US" sz="2000" dirty="0"/>
              <a:t> Nacional de Comercio, </a:t>
            </a:r>
            <a:r>
              <a:rPr lang="en-US" sz="2000" dirty="0" err="1"/>
              <a:t>Servicios</a:t>
            </a:r>
            <a:r>
              <a:rPr lang="en-US" sz="2000" dirty="0"/>
              <a:t> y Turismo (CNC)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82B67-B57D-4902-9F1F-A2F1698AD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206237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DAVID M. LUNA</a:t>
            </a:r>
          </a:p>
          <a:p>
            <a:r>
              <a:rPr lang="en-US" dirty="0"/>
              <a:t>PRESIDENT &amp; CEO</a:t>
            </a:r>
          </a:p>
          <a:p>
            <a:r>
              <a:rPr lang="en-US" dirty="0"/>
              <a:t>3 October 2018</a:t>
            </a:r>
          </a:p>
          <a:p>
            <a:r>
              <a:rPr lang="en-US" dirty="0"/>
              <a:t>Santiago de Chile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D5DF6-71D5-4B5C-A07D-D04F45103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93" y="184365"/>
            <a:ext cx="8694929" cy="169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96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AA41-4C06-4929-B376-3DBDEA4E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OECD –EUIPO: Charting Counterfeits</a:t>
            </a:r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61C1AF6-9104-4767-8DF0-0F101C1C1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9" y="1921165"/>
            <a:ext cx="9471023" cy="476596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858873-5E32-4CFB-B5FB-4D098E470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6" y="391877"/>
            <a:ext cx="3238027" cy="6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97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5DDEC-ACAC-44CA-A49E-8AF9A416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the Impact: Fakes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5BC3124-A111-4C46-BE43-A3A0C8752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22" y="314323"/>
            <a:ext cx="1838325" cy="220178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797022-9F62-46A2-877D-D58EBC939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6" y="391877"/>
            <a:ext cx="3238027" cy="674923"/>
          </a:xfrm>
          <a:prstGeom prst="rect">
            <a:avLst/>
          </a:prstGeom>
        </p:spPr>
      </p:pic>
      <p:pic>
        <p:nvPicPr>
          <p:cNvPr id="2060" name="Picture 12" descr="Image result for oecd counterfeits">
            <a:extLst>
              <a:ext uri="{FF2B5EF4-FFF2-40B4-BE49-F238E27FC236}">
                <a16:creationId xmlns:a16="http://schemas.microsoft.com/office/drawing/2014/main" id="{1FAAA4A7-8F8B-496B-80B0-181D8754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26" y="2516102"/>
            <a:ext cx="4789193" cy="434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oecd counterfeits">
            <a:extLst>
              <a:ext uri="{FF2B5EF4-FFF2-40B4-BE49-F238E27FC236}">
                <a16:creationId xmlns:a16="http://schemas.microsoft.com/office/drawing/2014/main" id="{B58B9A06-68FF-459E-BFA5-E562275F4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22" y="2516103"/>
            <a:ext cx="5211804" cy="434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9" name="Group 145740"/>
          <p:cNvGrpSpPr>
            <a:grpSpLocks/>
          </p:cNvGrpSpPr>
          <p:nvPr/>
        </p:nvGrpSpPr>
        <p:grpSpPr bwMode="auto">
          <a:xfrm>
            <a:off x="0" y="-19050"/>
            <a:ext cx="279400" cy="433388"/>
            <a:chOff x="0" y="0"/>
            <a:chExt cx="279717" cy="433273"/>
          </a:xfrm>
        </p:grpSpPr>
      </p:grpSp>
    </p:spTree>
    <p:extLst>
      <p:ext uri="{BB962C8B-B14F-4D97-AF65-F5344CB8AC3E}">
        <p14:creationId xmlns:p14="http://schemas.microsoft.com/office/powerpoint/2010/main" val="340499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C945-9957-40D6-A70D-BB9B470BD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287379"/>
            <a:ext cx="10018713" cy="1151020"/>
          </a:xfrm>
        </p:spPr>
        <p:txBody>
          <a:bodyPr>
            <a:normAutofit/>
          </a:bodyPr>
          <a:lstStyle/>
          <a:p>
            <a:r>
              <a:rPr lang="en-US" sz="3600" dirty="0"/>
              <a:t>         Mapping Illicit Routes: Fakes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4FD32-0628-4BF8-859F-AA36127E8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6" y="391877"/>
            <a:ext cx="3238027" cy="67492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A92BB93-1F35-4C77-9CAB-F900AC680A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15" y="2201778"/>
            <a:ext cx="9697452" cy="465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stryszowski_p\AppData\Local\Microsoft\Windows\Temporary Internet Files\Content.Outlook\IVG0UIZM\Mapping.png">
            <a:extLst>
              <a:ext uri="{FF2B5EF4-FFF2-40B4-BE49-F238E27FC236}">
                <a16:creationId xmlns:a16="http://schemas.microsoft.com/office/drawing/2014/main" id="{18EE10AE-D038-4FE0-B24C-050D8D378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13" y="-12609"/>
            <a:ext cx="1247464" cy="2158818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0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CD6B0-D06D-44BF-8E01-E214724F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trade routes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2F963-F12B-432E-A74B-C044AEF7D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6" y="391877"/>
            <a:ext cx="3238027" cy="67492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2D35C46-EA3E-40E0-AA84-14C4D79A4A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87" y="2666999"/>
            <a:ext cx="9356135" cy="40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stryszowski_p\AppData\Local\Microsoft\Windows\Temporary Internet Files\Content.Outlook\IVG0UIZM\Mapping.png">
            <a:extLst>
              <a:ext uri="{FF2B5EF4-FFF2-40B4-BE49-F238E27FC236}">
                <a16:creationId xmlns:a16="http://schemas.microsoft.com/office/drawing/2014/main" id="{D38312C9-FA98-4EE1-944A-FBA2C885D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87" y="391877"/>
            <a:ext cx="1247464" cy="2158818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8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33A9-6660-4BEB-B014-4A353649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trade routes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84C2E-66F5-4FF0-BFE3-E2C516EEE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6" y="391877"/>
            <a:ext cx="3238027" cy="674923"/>
          </a:xfrm>
          <a:prstGeom prst="rect">
            <a:avLst/>
          </a:prstGeom>
        </p:spPr>
      </p:pic>
      <p:pic>
        <p:nvPicPr>
          <p:cNvPr id="5" name="Picture 4" descr="C:\Users\stryszowski_p\AppData\Local\Microsoft\Windows\Temporary Internet Files\Content.Outlook\IVG0UIZM\Mapping.png">
            <a:extLst>
              <a:ext uri="{FF2B5EF4-FFF2-40B4-BE49-F238E27FC236}">
                <a16:creationId xmlns:a16="http://schemas.microsoft.com/office/drawing/2014/main" id="{2CF820B3-9F25-4C96-83D7-76B85939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87" y="391877"/>
            <a:ext cx="1247464" cy="2158818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33809F3-BE83-431C-A736-51F6CCC4BF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87" y="2550695"/>
            <a:ext cx="9356136" cy="4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18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C247F-6BD2-4AE6-B843-FCB0A6C03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Economic Impacts of Counterfeits and Piracy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0C86B-054C-4DC9-8F61-08A3FA548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6" y="391877"/>
            <a:ext cx="3238027" cy="67492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1C7E0E-A26B-43E9-865D-6529980F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46943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Source</a:t>
            </a:r>
            <a:r>
              <a:rPr lang="en-US" sz="1200" dirty="0"/>
              <a:t>: The Economic Impacts Of Counterfeiting And Piracy, A Report prepared for BASCAP and INTA by Frontier Economics. All figures reflected here have been provided by Frontier Economics.</a:t>
            </a:r>
          </a:p>
        </p:txBody>
      </p:sp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5DDD1B8-DC5F-42AD-AF50-36991129C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0" y="1902690"/>
            <a:ext cx="10018712" cy="43872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AC629F-18C5-4126-BB40-F718ACBC6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62" y="568037"/>
            <a:ext cx="2812184" cy="6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50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5CB1-F2DB-45B6-917E-CFC7C5AF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245755"/>
          </a:xfrm>
        </p:spPr>
        <p:txBody>
          <a:bodyPr>
            <a:normAutofit/>
          </a:bodyPr>
          <a:lstStyle/>
          <a:p>
            <a:r>
              <a:rPr lang="en-US" sz="3600" dirty="0"/>
              <a:t>Environmental Crime: $91-$258 billion annually</a:t>
            </a:r>
          </a:p>
        </p:txBody>
      </p:sp>
      <p:pic>
        <p:nvPicPr>
          <p:cNvPr id="6" name="Content Placeholder 5" descr="A close up of a map&#10;&#10;Description generated with high confidence">
            <a:extLst>
              <a:ext uri="{FF2B5EF4-FFF2-40B4-BE49-F238E27FC236}">
                <a16:creationId xmlns:a16="http://schemas.microsoft.com/office/drawing/2014/main" id="{E12275D2-69D6-4CB2-BFFE-267C5173F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7" y="1625600"/>
            <a:ext cx="8165898" cy="52324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64EA70-AE4C-4652-8488-943695224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6" y="391877"/>
            <a:ext cx="3238027" cy="674923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A82F66B-A5F6-4345-946F-95B42A361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687" y="1625600"/>
            <a:ext cx="1980335" cy="2539514"/>
          </a:xfrm>
          <a:prstGeom prst="rect">
            <a:avLst/>
          </a:prstGeom>
        </p:spPr>
      </p:pic>
      <p:pic>
        <p:nvPicPr>
          <p:cNvPr id="10" name="Picture 9" descr="A picture containing grass&#10;&#10;Description generated with very high confidence">
            <a:extLst>
              <a:ext uri="{FF2B5EF4-FFF2-40B4-BE49-F238E27FC236}">
                <a16:creationId xmlns:a16="http://schemas.microsoft.com/office/drawing/2014/main" id="{84E22CE8-1869-4DF8-A2F7-5ABBA3B69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687" y="4165114"/>
            <a:ext cx="1980335" cy="26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31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17404-BABE-4D5E-AF93-6D8F7AC8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840509"/>
            <a:ext cx="10018713" cy="1052946"/>
          </a:xfrm>
        </p:spPr>
        <p:txBody>
          <a:bodyPr/>
          <a:lstStyle/>
          <a:p>
            <a:r>
              <a:rPr lang="en-US" b="1" dirty="0"/>
              <a:t>HUMAN TRAFFICKING: $150 BILLION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ABA593-6471-4EAA-A349-D9CC5D4B1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1782618"/>
            <a:ext cx="10018713" cy="507538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499023-42B4-46BC-9EFD-38BF650CA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6" y="391877"/>
            <a:ext cx="3238027" cy="6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6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FFFB-2716-44C4-B53A-E96871F9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Evidence-Based Data is Critical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6526429-7447-4DE8-B02D-4349FDE3FDE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168" y="2991609"/>
            <a:ext cx="9914856" cy="3631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9C28F4-6E59-4DBA-A096-AE2D217A0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6" y="391877"/>
            <a:ext cx="3238027" cy="674923"/>
          </a:xfrm>
          <a:prstGeom prst="rect">
            <a:avLst/>
          </a:prstGeom>
        </p:spPr>
      </p:pic>
      <p:pic>
        <p:nvPicPr>
          <p:cNvPr id="13" name="Picture 12" descr="C:\Users\stryszowski_p\AppData\Local\Microsoft\Windows\Temporary Internet Files\Content.Outlook\IVG0UIZM\Mapping.png">
            <a:extLst>
              <a:ext uri="{FF2B5EF4-FFF2-40B4-BE49-F238E27FC236}">
                <a16:creationId xmlns:a16="http://schemas.microsoft.com/office/drawing/2014/main" id="{E840F75D-CE3B-47A3-9D61-C946CD1E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68" y="391877"/>
            <a:ext cx="1247464" cy="2158818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32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37FF-E8DF-4B2C-B79C-FDE0224E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VULNERABILITIES OF FTZS</a:t>
            </a:r>
          </a:p>
        </p:txBody>
      </p:sp>
      <p:pic>
        <p:nvPicPr>
          <p:cNvPr id="6" name="Content Placeholder 5" descr="A close up of a sign&#10;&#10;Description generated with high confidence">
            <a:extLst>
              <a:ext uri="{FF2B5EF4-FFF2-40B4-BE49-F238E27FC236}">
                <a16:creationId xmlns:a16="http://schemas.microsoft.com/office/drawing/2014/main" id="{1040DFFD-A6EA-45ED-9E35-218159DC5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0" y="1847273"/>
            <a:ext cx="10018713" cy="501072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B80BFB-685C-4184-A8F5-A72E95E91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6" y="391877"/>
            <a:ext cx="3238027" cy="6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82E0-5570-44A0-844B-BC9C17D6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Actors and Threat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04979-CB69-41C3-BDFC-849F22BF6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39636"/>
            <a:ext cx="10018713" cy="438727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br>
              <a:rPr lang="en-US" altLang="en-US" sz="3200" u="sng" dirty="0"/>
            </a:br>
            <a:r>
              <a:rPr lang="en-US" altLang="en-US" sz="3200" b="1" dirty="0"/>
              <a:t>   </a:t>
            </a:r>
            <a:r>
              <a:rPr lang="en-US" altLang="en-US" sz="5100" b="1" dirty="0"/>
              <a:t>Growing and Emerging Threats to National and Global Security</a:t>
            </a:r>
          </a:p>
          <a:p>
            <a:pPr marL="0" indent="0">
              <a:buNone/>
            </a:pPr>
            <a:r>
              <a:rPr lang="en-US" altLang="en-US" sz="5100" b="1" dirty="0"/>
              <a:t>		               (Webs of Corruption and Criminality)</a:t>
            </a:r>
            <a:br>
              <a:rPr lang="en-US" altLang="en-US" sz="3200" b="1" dirty="0"/>
            </a:br>
            <a:br>
              <a:rPr lang="en-US" altLang="en-US" sz="5100" dirty="0"/>
            </a:br>
            <a:r>
              <a:rPr lang="en-US" altLang="en-US" sz="5100" dirty="0"/>
              <a:t>* Kleptocracy and Complicit Corruption Officials</a:t>
            </a:r>
            <a:br>
              <a:rPr lang="en-US" altLang="en-US" sz="5100" dirty="0"/>
            </a:br>
            <a:br>
              <a:rPr lang="en-US" altLang="en-US" sz="5100" dirty="0"/>
            </a:br>
            <a:r>
              <a:rPr lang="en-US" altLang="en-US" sz="5100" dirty="0"/>
              <a:t>* Criminal Entrepreneurs, Cartels, and Criminal Syndicates, Gangs</a:t>
            </a:r>
            <a:br>
              <a:rPr lang="en-US" altLang="en-US" sz="5100" dirty="0"/>
            </a:br>
            <a:br>
              <a:rPr lang="en-US" altLang="en-US" sz="5100" dirty="0"/>
            </a:br>
            <a:r>
              <a:rPr lang="en-US" altLang="en-US" sz="5100" dirty="0"/>
              <a:t>* Terrorists and Criminal Insurgencies</a:t>
            </a:r>
            <a:br>
              <a:rPr lang="en-US" altLang="en-US" sz="5100" dirty="0"/>
            </a:br>
            <a:br>
              <a:rPr lang="en-US" altLang="en-US" sz="5100" dirty="0"/>
            </a:br>
            <a:r>
              <a:rPr lang="en-US" altLang="en-US" sz="5100" dirty="0"/>
              <a:t>* Virtual Threat, Cyber Bandits, On-Line Illicit Markets, Dark Web</a:t>
            </a:r>
          </a:p>
          <a:p>
            <a:pPr marL="0" indent="0">
              <a:buNone/>
            </a:pPr>
            <a:endParaRPr lang="en-US" altLang="en-US" sz="2500" dirty="0"/>
          </a:p>
          <a:p>
            <a:pPr marL="0" indent="0">
              <a:buNone/>
            </a:pPr>
            <a:r>
              <a:rPr lang="en-US" altLang="en-US" sz="5100" dirty="0"/>
              <a:t>* Dirty Money: Super Fixers, Professional Service Facilitators, Safe Havens   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39277-4D7C-4F4C-8BB2-E7D56D79C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6" y="391877"/>
            <a:ext cx="3238027" cy="6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9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52F37-16E4-46BA-86B9-7AFDD47B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Global Movement of Ships: 2012</a:t>
            </a:r>
            <a:br>
              <a:rPr lang="en-US" sz="3200" dirty="0"/>
            </a:br>
            <a:r>
              <a:rPr lang="en-US" sz="3200" dirty="0"/>
              <a:t>[90% of all goods moved across the world by ships]</a:t>
            </a:r>
            <a:br>
              <a:rPr lang="en-US" sz="3200" dirty="0"/>
            </a:br>
            <a:r>
              <a:rPr lang="en-US" sz="1600" dirty="0"/>
              <a:t>Ship.org: Container (e.g. manufactured goods): </a:t>
            </a:r>
            <a:r>
              <a:rPr lang="en-US" sz="1600" dirty="0">
                <a:solidFill>
                  <a:srgbClr val="FFFF00"/>
                </a:solidFill>
              </a:rPr>
              <a:t>yellow</a:t>
            </a:r>
            <a:r>
              <a:rPr lang="en-US" sz="1600" dirty="0"/>
              <a:t>; Dry bulk (e.g. coal, aggregates):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blue</a:t>
            </a:r>
            <a:r>
              <a:rPr lang="en-US" sz="1600" dirty="0"/>
              <a:t>; Tanker (e.g. oil, chemicals):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; Gas bulk (e.g. liquefied natural gas): </a:t>
            </a:r>
            <a:r>
              <a:rPr lang="en-US" sz="1600" dirty="0">
                <a:solidFill>
                  <a:srgbClr val="00B050"/>
                </a:solidFill>
              </a:rPr>
              <a:t>green</a:t>
            </a:r>
            <a:r>
              <a:rPr lang="en-US" sz="1600" dirty="0"/>
              <a:t>; Vehicles (e.g. cars): </a:t>
            </a:r>
            <a:r>
              <a:rPr lang="en-US" sz="1600" dirty="0">
                <a:solidFill>
                  <a:srgbClr val="7030A0"/>
                </a:solidFill>
              </a:rPr>
              <a:t>purple </a:t>
            </a:r>
            <a:r>
              <a:rPr lang="en-US" sz="1600" dirty="0"/>
              <a:t>[Kiln Map, Business Insider]</a:t>
            </a:r>
            <a:br>
              <a:rPr lang="en-US" sz="1600" dirty="0"/>
            </a:b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616FD-869B-41EF-A4EA-8765AC09B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011" y="391877"/>
            <a:ext cx="2290012" cy="60016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5A86A6-385D-49F1-886A-BDA370AD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3429001"/>
            <a:ext cx="10018713" cy="31234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                </a:t>
            </a:r>
          </a:p>
          <a:p>
            <a:pPr marL="0" indent="0">
              <a:buNone/>
            </a:pPr>
            <a:r>
              <a:rPr lang="en-US" sz="1500" dirty="0"/>
              <a:t>                           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2" descr="Global shipping map">
            <a:extLst>
              <a:ext uri="{FF2B5EF4-FFF2-40B4-BE49-F238E27FC236}">
                <a16:creationId xmlns:a16="http://schemas.microsoft.com/office/drawing/2014/main" id="{685BB481-479D-48C3-87E0-29198AABD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4" y="1846053"/>
            <a:ext cx="10593237" cy="501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01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B0133-E58E-4E48-A92D-2784F59E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34617"/>
            <a:ext cx="10330700" cy="149501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0E408-F231-48FD-8E16-D7F8C9D81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3260558"/>
            <a:ext cx="10149393" cy="311308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          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							</a:t>
            </a:r>
          </a:p>
          <a:p>
            <a:pPr marL="0" indent="0">
              <a:buNone/>
            </a:pPr>
            <a:r>
              <a:rPr lang="en-US" sz="5900" dirty="0"/>
              <a:t>                   Learn more about LGN: </a:t>
            </a:r>
            <a:r>
              <a:rPr lang="en-US" sz="5900" dirty="0">
                <a:hlinkClick r:id="rId2"/>
              </a:rPr>
              <a:t>https://lunaglobalnetworks.com/</a:t>
            </a:r>
            <a:endParaRPr lang="en-US" sz="59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9492F1-5EC3-482F-A792-46F1B2792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26" y="2583873"/>
            <a:ext cx="8536406" cy="2060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5879FD-E452-44EA-9B4D-8CE809585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41" y="336884"/>
            <a:ext cx="10330701" cy="20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82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FA6F-A27E-4366-9763-3E458BB5C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8093" y="2285351"/>
            <a:ext cx="8590220" cy="286916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David M. Luna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1701 Pennsylvania Avenue NW, Ste 200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Washington, DC 20006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202-683-2014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LunaDM@LunaGlobalNetworks.com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82B67-B57D-4902-9F1F-A2F1698AD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5486399"/>
            <a:ext cx="6987645" cy="5722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D5DF6-71D5-4B5C-A07D-D04F45103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93" y="184365"/>
            <a:ext cx="8694929" cy="169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4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B29FF-FFC6-430C-BD46-386C6D6F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     CONVERGENCE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8B65E-DD31-4FE8-8C61-532C1DAD5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6" y="391877"/>
            <a:ext cx="3238027" cy="674923"/>
          </a:xfrm>
          <a:prstGeom prst="rect">
            <a:avLst/>
          </a:prstGeom>
        </p:spPr>
      </p:pic>
      <p:pic>
        <p:nvPicPr>
          <p:cNvPr id="3074" name="Picture 2" descr="https://img1.wsimg.com/isteam/ip/5ac8ae20-0789-4b51-939e-16be977ac21f/f3ff4e76-7d37-437d-a6c4-e3e9646f29a4.png/:/rs=w:400,cg:true,m">
            <a:extLst>
              <a:ext uri="{FF2B5EF4-FFF2-40B4-BE49-F238E27FC236}">
                <a16:creationId xmlns:a16="http://schemas.microsoft.com/office/drawing/2014/main" id="{4C8CF034-3EDB-4C40-99B2-A72632D659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74" y="2022764"/>
            <a:ext cx="9858950" cy="483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4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C6584-10E1-4F04-BE77-2174B6F3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496291"/>
            <a:ext cx="10018713" cy="942108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Staggering Size of Illicit Economies/Illicit Markets:</a:t>
            </a:r>
            <a:r>
              <a:rPr lang="en-US" altLang="en-US" sz="3600" b="1" dirty="0"/>
              <a:t> +8-15% of World’s GDP </a:t>
            </a:r>
            <a:r>
              <a:rPr lang="en-US" altLang="en-US" sz="3600" dirty="0"/>
              <a:t>($75.5 trillion, 2016, The World Bank)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5B5DEC1-10F4-41B4-B840-98159C173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2161309"/>
            <a:ext cx="10145277" cy="469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663D71-E314-4962-A705-26FB5214C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6" y="391877"/>
            <a:ext cx="3238027" cy="6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1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B0133-E58E-4E48-A92D-2784F59E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The Global Threat of the Illegal Trade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87E4B5-82D1-49CB-9178-1BFF63A47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6" y="391877"/>
            <a:ext cx="3238027" cy="674923"/>
          </a:xfrm>
          <a:prstGeom prst="rect">
            <a:avLst/>
          </a:prstGeom>
        </p:spPr>
      </p:pic>
      <p:pic>
        <p:nvPicPr>
          <p:cNvPr id="1026" name="Picture 2" descr="Image result for GFI organized crime">
            <a:extLst>
              <a:ext uri="{FF2B5EF4-FFF2-40B4-BE49-F238E27FC236}">
                <a16:creationId xmlns:a16="http://schemas.microsoft.com/office/drawing/2014/main" id="{995340D3-9955-4174-9EBB-F0F753AEAC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021" y="1931067"/>
            <a:ext cx="9643311" cy="49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3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D95E51D-3699-4390-8D43-509EC998F2E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1970088"/>
            <a:ext cx="9144000" cy="5345112"/>
          </a:xfrm>
        </p:spPr>
        <p:txBody>
          <a:bodyPr>
            <a:normAutofit fontScale="90000"/>
          </a:bodyPr>
          <a:lstStyle/>
          <a:p>
            <a:r>
              <a:rPr lang="en-US" altLang="en-US" sz="2000" dirty="0"/>
              <a:t>			       	</a:t>
            </a:r>
            <a:br>
              <a:rPr lang="en-US" altLang="en-US" sz="2800" dirty="0"/>
            </a:br>
            <a:r>
              <a:rPr lang="en-US" altLang="en-US" sz="2800" dirty="0"/>
              <a:t> 	    </a:t>
            </a:r>
            <a:r>
              <a:rPr lang="en-US" altLang="en-US" sz="6000" dirty="0"/>
              <a:t> </a:t>
            </a:r>
            <a:br>
              <a:rPr lang="en-US" altLang="en-US" sz="6000" dirty="0"/>
            </a:br>
            <a:br>
              <a:rPr lang="en-US" altLang="en-US" sz="6000" dirty="0"/>
            </a:br>
            <a:br>
              <a:rPr lang="en-US" altLang="en-US" sz="6000" dirty="0"/>
            </a:br>
            <a:br>
              <a:rPr lang="en-US" altLang="en-US" sz="6000" dirty="0"/>
            </a:br>
            <a:br>
              <a:rPr lang="en-US" altLang="en-US" sz="6000" dirty="0"/>
            </a:br>
            <a:br>
              <a:rPr lang="en-US" altLang="en-US" sz="1200" dirty="0"/>
            </a:br>
            <a:r>
              <a:rPr lang="en-US" altLang="en-US" sz="1200" dirty="0"/>
              <a:t>** Sources: World Economic Forum, World Bank,  UNODC , OECD, ILO, GFI</a:t>
            </a:r>
            <a:br>
              <a:rPr lang="en-US" altLang="en-US" sz="1200" dirty="0"/>
            </a:br>
            <a:br>
              <a:rPr lang="en-US" altLang="en-US" sz="1400" u="sng" dirty="0"/>
            </a:br>
            <a:endParaRPr lang="en-US" altLang="en-US" sz="1400" dirty="0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70279C9D-5B25-4D21-88C2-BA2D08161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7200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Monotype Sorts"/>
              <a:buChar char="è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kumimoji="0" lang="en-US" altLang="en-US" sz="3600">
              <a:solidFill>
                <a:schemeClr val="folHlink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7922D5-105B-40EC-9A11-67486996F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824567"/>
              </p:ext>
            </p:extLst>
          </p:nvPr>
        </p:nvGraphicFramePr>
        <p:xfrm>
          <a:off x="1592264" y="2006601"/>
          <a:ext cx="8999537" cy="4528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9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5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CRIMES</a:t>
                      </a: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Estimated Annual</a:t>
                      </a:r>
                      <a:r>
                        <a:rPr lang="en-US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Dollar Value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Money Laundering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At least $2.6 trillion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(between 2 and 5 percent of world GDP)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8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Transnational Crime</a:t>
                      </a: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$1.6 trillion to $2.2 trillion</a:t>
                      </a: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8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Bribery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Narcotics Trafficking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Significant portion of $1 trillion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$750 billion to $1 trillion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8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Counterfeited and Pirated Products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$500 billion to $1 trillion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27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Environmental Crime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(illegal wildlife trade, logging, IUU Fishing, trade in CFCs, and toxic waste)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$91 billion to $258 billion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8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Human Trafficking/Modern Slavery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Up to $150 billion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8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Illegal Tobacco </a:t>
                      </a: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$40 to $50 billion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8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Illegal Mining</a:t>
                      </a: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$12 to $48 billion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9559E6C8-E403-4275-A603-2DDDE9DDC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439" y="1508423"/>
            <a:ext cx="845820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en-US" sz="2400" b="1" dirty="0">
                <a:ea typeface="Calibri" pitchFamily="34" charset="0"/>
              </a:rPr>
              <a:t>  Estimated Global Illegal Trade, Corruption and Illicit Markets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2F780-98F5-48E5-A529-10956E6F4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214" y="154301"/>
            <a:ext cx="3238027" cy="67492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B0133-E58E-4E48-A92D-2784F59E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OECD Task Force on Countering Illicit Trade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4FB235-3B18-45EC-933C-8F4B644E8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17" y="1958586"/>
            <a:ext cx="9827605" cy="489941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7E4B5-82D1-49CB-9178-1BFF63A47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6" y="391877"/>
            <a:ext cx="3238027" cy="6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D3B9-1C55-4E92-B023-7C0F40C6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235363"/>
          </a:xfrm>
        </p:spPr>
        <p:txBody>
          <a:bodyPr/>
          <a:lstStyle/>
          <a:p>
            <a:r>
              <a:rPr lang="en-US" b="1" dirty="0"/>
              <a:t>OECD Mapping: Illicit Drugs</a:t>
            </a:r>
          </a:p>
        </p:txBody>
      </p:sp>
      <p:pic>
        <p:nvPicPr>
          <p:cNvPr id="6" name="Content Placeholder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A59D7007-651D-4382-845B-932BF47AE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2" y="1653309"/>
            <a:ext cx="9929091" cy="520469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88F7A8-558E-460B-8C6F-F3738614C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6" y="391877"/>
            <a:ext cx="3238027" cy="6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6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E46D3-6709-4B45-839E-C4BEFD54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Convergence: Threat Multiplier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F058A-67A3-4EFA-BB0F-6086717EF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5848585-5EF3-4EA9-AD03-D4FEAC46E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1810326"/>
            <a:ext cx="10089860" cy="506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9F9374-9C94-49BE-99BE-870BA21D0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6" y="391877"/>
            <a:ext cx="3238027" cy="6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37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5153</TotalTime>
  <Words>287</Words>
  <Application>Microsoft Office PowerPoint</Application>
  <PresentationFormat>Widescreen</PresentationFormat>
  <Paragraphs>90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Corbel</vt:lpstr>
      <vt:lpstr>Monotype Sorts</vt:lpstr>
      <vt:lpstr>Times New Roman</vt:lpstr>
      <vt:lpstr>Parallax</vt:lpstr>
      <vt:lpstr>  Illegal Trade and Contraband: Global  Threats to Economies and Markets  El Observatorio del Comercio Ilícito,  La Cámara Nacional de Comercio, Servicios y Turismo (CNC) </vt:lpstr>
      <vt:lpstr>Bad Actors and Threat Networks</vt:lpstr>
      <vt:lpstr>     CONVERGENCE</vt:lpstr>
      <vt:lpstr>Staggering Size of Illicit Economies/Illicit Markets: +8-15% of World’s GDP ($75.5 trillion, 2016, The World Bank) </vt:lpstr>
      <vt:lpstr>The Global Threat of the Illegal Trade</vt:lpstr>
      <vt:lpstr>                         ** Sources: World Economic Forum, World Bank,  UNODC , OECD, ILO, GFI  </vt:lpstr>
      <vt:lpstr>OECD Task Force on Countering Illicit Trade</vt:lpstr>
      <vt:lpstr>OECD Mapping: Illicit Drugs</vt:lpstr>
      <vt:lpstr>Convergence: Threat Multiplier</vt:lpstr>
      <vt:lpstr>OECD –EUIPO: Charting Counterfeits</vt:lpstr>
      <vt:lpstr>Mapping the Impact: Fakes</vt:lpstr>
      <vt:lpstr>         Mapping Illicit Routes: Fakes</vt:lpstr>
      <vt:lpstr>Complex trade routes</vt:lpstr>
      <vt:lpstr>Complex trade routes</vt:lpstr>
      <vt:lpstr>Economic Impacts of Counterfeits and Piracy</vt:lpstr>
      <vt:lpstr>Environmental Crime: $91-$258 billion annually</vt:lpstr>
      <vt:lpstr>HUMAN TRAFFICKING: $150 BILLION</vt:lpstr>
      <vt:lpstr>Evidence-Based Data is Critical</vt:lpstr>
      <vt:lpstr>THE VULNERABILITIES OF FTZS</vt:lpstr>
      <vt:lpstr>Global Movement of Ships: 2012 [90% of all goods moved across the world by ships] Ship.org: Container (e.g. manufactured goods): yellow; Dry bulk (e.g. coal, aggregates): blue; Tanker (e.g. oil, chemicals): red; Gas bulk (e.g. liquefied natural gas): green; Vehicles (e.g. cars): purple [Kiln Map, Business Insider]  </vt:lpstr>
      <vt:lpstr>     </vt:lpstr>
      <vt:lpstr>David M. Luna 1701 Pennsylvania Avenue NW, Ste 200 Washington, DC 20006 202-683-2014 LunaDM@LunaGlobalNetworks.com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Luna</dc:creator>
  <cp:lastModifiedBy>David Luna</cp:lastModifiedBy>
  <cp:revision>79</cp:revision>
  <cp:lastPrinted>2018-02-20T17:57:03Z</cp:lastPrinted>
  <dcterms:created xsi:type="dcterms:W3CDTF">2018-02-13T22:30:16Z</dcterms:created>
  <dcterms:modified xsi:type="dcterms:W3CDTF">2018-09-22T20:31:00Z</dcterms:modified>
</cp:coreProperties>
</file>