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1" r:id="rId1"/>
  </p:sldMasterIdLst>
  <p:notesMasterIdLst>
    <p:notesMasterId r:id="rId15"/>
  </p:notesMasterIdLst>
  <p:sldIdLst>
    <p:sldId id="1400" r:id="rId2"/>
    <p:sldId id="2706" r:id="rId3"/>
    <p:sldId id="2732" r:id="rId4"/>
    <p:sldId id="2737" r:id="rId5"/>
    <p:sldId id="2707" r:id="rId6"/>
    <p:sldId id="2738" r:id="rId7"/>
    <p:sldId id="2703" r:id="rId8"/>
    <p:sldId id="2733" r:id="rId9"/>
    <p:sldId id="2734" r:id="rId10"/>
    <p:sldId id="2708" r:id="rId11"/>
    <p:sldId id="2709" r:id="rId12"/>
    <p:sldId id="2735" r:id="rId13"/>
    <p:sldId id="2736" r:id="rId1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C6E"/>
    <a:srgbClr val="48D395"/>
    <a:srgbClr val="1288FF"/>
    <a:srgbClr val="2CB678"/>
    <a:srgbClr val="008083"/>
    <a:srgbClr val="57BBFF"/>
    <a:srgbClr val="66C2FF"/>
    <a:srgbClr val="ECECEC"/>
    <a:srgbClr val="29A96F"/>
    <a:srgbClr val="2FC3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37" autoAdjust="0"/>
    <p:restoredTop sz="95141" autoAdjust="0"/>
  </p:normalViewPr>
  <p:slideViewPr>
    <p:cSldViewPr snapToGrid="0" showGuides="1">
      <p:cViewPr varScale="1">
        <p:scale>
          <a:sx n="92" d="100"/>
          <a:sy n="92" d="100"/>
        </p:scale>
        <p:origin x="184" y="720"/>
      </p:cViewPr>
      <p:guideLst>
        <p:guide orient="horz" pos="2184"/>
        <p:guide pos="3816"/>
      </p:guideLst>
    </p:cSldViewPr>
  </p:slideViewPr>
  <p:outlineViewPr>
    <p:cViewPr>
      <p:scale>
        <a:sx n="33" d="100"/>
        <a:sy n="33" d="100"/>
      </p:scale>
      <p:origin x="0" y="-3379"/>
    </p:cViewPr>
  </p:outlineViewPr>
  <p:notesTextViewPr>
    <p:cViewPr>
      <p:scale>
        <a:sx n="1" d="1"/>
        <a:sy n="1" d="1"/>
      </p:scale>
      <p:origin x="0" y="0"/>
    </p:cViewPr>
  </p:notesTextViewPr>
  <p:sorterViewPr>
    <p:cViewPr>
      <p:scale>
        <a:sx n="100" d="100"/>
        <a:sy n="100" d="100"/>
      </p:scale>
      <p:origin x="0" y="-202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IN"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5B4004FC-6184-4312-A6C5-46B19B7B237D}" type="datetimeFigureOut">
              <a:rPr lang="en-IN" smtClean="0"/>
              <a:t>31/08/23</a:t>
            </a:fld>
            <a:endParaRPr lang="en-IN"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IN"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IN"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82D7FFA4-9FFC-43D9-9C36-02908776210E}" type="slidenum">
              <a:rPr lang="en-IN" smtClean="0"/>
              <a:t>‹#›</a:t>
            </a:fld>
            <a:endParaRPr lang="en-IN" dirty="0"/>
          </a:p>
        </p:txBody>
      </p:sp>
    </p:spTree>
    <p:extLst>
      <p:ext uri="{BB962C8B-B14F-4D97-AF65-F5344CB8AC3E}">
        <p14:creationId xmlns:p14="http://schemas.microsoft.com/office/powerpoint/2010/main" val="3674192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0463" y="547688"/>
            <a:ext cx="4862512" cy="27352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4079">
              <a:defRPr/>
            </a:pPr>
            <a:fld id="{B322C2A3-2CD4-4BAF-929A-103CF0A625BB}" type="slidenum">
              <a:rPr lang="en-US" sz="1900" kern="0">
                <a:solidFill>
                  <a:sysClr val="windowText" lastClr="000000"/>
                </a:solidFill>
              </a:rPr>
              <a:pPr defTabSz="944079">
                <a:defRPr/>
              </a:pPr>
              <a:t>1</a:t>
            </a:fld>
            <a:endParaRPr lang="en-US" sz="1900" kern="0" dirty="0">
              <a:solidFill>
                <a:sysClr val="windowText" lastClr="000000"/>
              </a:solidFill>
            </a:endParaRPr>
          </a:p>
        </p:txBody>
      </p:sp>
    </p:spTree>
    <p:extLst>
      <p:ext uri="{BB962C8B-B14F-4D97-AF65-F5344CB8AC3E}">
        <p14:creationId xmlns:p14="http://schemas.microsoft.com/office/powerpoint/2010/main" val="1608157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D7FFA4-9FFC-43D9-9C36-02908776210E}" type="slidenum">
              <a:rPr lang="en-IN" smtClean="0"/>
              <a:t>9</a:t>
            </a:fld>
            <a:endParaRPr lang="en-IN" dirty="0"/>
          </a:p>
        </p:txBody>
      </p:sp>
    </p:spTree>
    <p:extLst>
      <p:ext uri="{BB962C8B-B14F-4D97-AF65-F5344CB8AC3E}">
        <p14:creationId xmlns:p14="http://schemas.microsoft.com/office/powerpoint/2010/main" val="3270862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D7FFA4-9FFC-43D9-9C36-02908776210E}" type="slidenum">
              <a:rPr lang="en-IN" smtClean="0"/>
              <a:t>12</a:t>
            </a:fld>
            <a:endParaRPr lang="en-IN" dirty="0"/>
          </a:p>
        </p:txBody>
      </p:sp>
    </p:spTree>
    <p:extLst>
      <p:ext uri="{BB962C8B-B14F-4D97-AF65-F5344CB8AC3E}">
        <p14:creationId xmlns:p14="http://schemas.microsoft.com/office/powerpoint/2010/main" val="2386407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D7FFA4-9FFC-43D9-9C36-02908776210E}" type="slidenum">
              <a:rPr lang="en-IN" smtClean="0"/>
              <a:t>13</a:t>
            </a:fld>
            <a:endParaRPr lang="en-IN" dirty="0"/>
          </a:p>
        </p:txBody>
      </p:sp>
    </p:spTree>
    <p:extLst>
      <p:ext uri="{BB962C8B-B14F-4D97-AF65-F5344CB8AC3E}">
        <p14:creationId xmlns:p14="http://schemas.microsoft.com/office/powerpoint/2010/main" val="3005864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ctr">
              <a:defRPr sz="5400" b="0" i="0">
                <a:solidFill>
                  <a:schemeClr val="accent1"/>
                </a:solidFill>
                <a:latin typeface="Gilroy" pitchFamily="2" charset="77"/>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pic>
        <p:nvPicPr>
          <p:cNvPr id="11" name="Picture 10" descr="Icon&#10;&#10;Description automatically generated">
            <a:extLst>
              <a:ext uri="{FF2B5EF4-FFF2-40B4-BE49-F238E27FC236}">
                <a16:creationId xmlns:a16="http://schemas.microsoft.com/office/drawing/2014/main" id="{0E7BAB64-39F9-23EF-3218-49F2064FC8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29827" y="6022761"/>
            <a:ext cx="767451" cy="767451"/>
          </a:xfrm>
          <a:prstGeom prst="rect">
            <a:avLst/>
          </a:prstGeom>
        </p:spPr>
      </p:pic>
    </p:spTree>
    <p:extLst>
      <p:ext uri="{BB962C8B-B14F-4D97-AF65-F5344CB8AC3E}">
        <p14:creationId xmlns:p14="http://schemas.microsoft.com/office/powerpoint/2010/main" val="1249930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0" i="0">
                <a:latin typeface="Gilroy" pitchFamily="2" charset="77"/>
              </a:defRPr>
            </a:lvl1pPr>
          </a:lstStyle>
          <a:p>
            <a:r>
              <a:rPr lang="en-US"/>
              <a:t>Click to edit Master title style</a:t>
            </a:r>
          </a:p>
        </p:txBody>
      </p:sp>
      <p:sp>
        <p:nvSpPr>
          <p:cNvPr id="3" name="Content Placeholder 2"/>
          <p:cNvSpPr>
            <a:spLocks noGrp="1"/>
          </p:cNvSpPr>
          <p:nvPr>
            <p:ph idx="1"/>
          </p:nvPr>
        </p:nvSpPr>
        <p:spPr/>
        <p:txBody>
          <a:bodyPr/>
          <a:lstStyle>
            <a:lvl1pPr>
              <a:defRPr b="0" i="0">
                <a:latin typeface="Gilroy Light" pitchFamily="2" charset="77"/>
              </a:defRPr>
            </a:lvl1pPr>
            <a:lvl2pPr>
              <a:defRPr b="0" i="0">
                <a:latin typeface="Gilroy Light" pitchFamily="2" charset="77"/>
              </a:defRPr>
            </a:lvl2pPr>
            <a:lvl3pPr>
              <a:defRPr b="0" i="0">
                <a:latin typeface="Gilroy Light" pitchFamily="2" charset="77"/>
              </a:defRPr>
            </a:lvl3pPr>
            <a:lvl4pPr>
              <a:defRPr b="0" i="0">
                <a:latin typeface="Gilroy Light" pitchFamily="2" charset="77"/>
              </a:defRPr>
            </a:lvl4pPr>
            <a:lvl5pPr>
              <a:defRPr b="0" i="0">
                <a:latin typeface="Gilroy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933645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109033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smtClean="0"/>
              <a:t>5/17/23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582948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smtClean="0"/>
              <a:t>5/17/23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7347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smtClean="0"/>
              <a:t>5/17/23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826451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5/17/23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243410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5/17/23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183850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5/17/23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844373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714449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923377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526022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1999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948920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941942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5/17/23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155063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0500" y="93228"/>
            <a:ext cx="11247120" cy="640080"/>
          </a:xfrm>
        </p:spPr>
        <p:txBody>
          <a:bodyPr/>
          <a:lstStyle/>
          <a:p>
            <a:r>
              <a:rPr lang="en-US" dirty="0"/>
              <a:t>Click to edit Master title style</a:t>
            </a:r>
            <a:endParaRPr lang="en-IN" dirty="0"/>
          </a:p>
        </p:txBody>
      </p:sp>
      <p:sp>
        <p:nvSpPr>
          <p:cNvPr id="5" name="Slide Number Placeholder 4"/>
          <p:cNvSpPr>
            <a:spLocks noGrp="1"/>
          </p:cNvSpPr>
          <p:nvPr>
            <p:ph type="sldNum" sz="quarter" idx="12"/>
          </p:nvPr>
        </p:nvSpPr>
        <p:spPr/>
        <p:txBody>
          <a:bodyPr/>
          <a:lstStyle>
            <a:lvl1pPr>
              <a:defRPr sz="800"/>
            </a:lvl1pPr>
          </a:lstStyle>
          <a:p>
            <a:fld id="{F77CF02B-2998-4FF3-BBC3-9F8428132E32}" type="slidenum">
              <a:rPr lang="en-IN" smtClean="0"/>
              <a:pPr/>
              <a:t>‹#›</a:t>
            </a:fld>
            <a:endParaRPr lang="en-IN" dirty="0"/>
          </a:p>
        </p:txBody>
      </p:sp>
    </p:spTree>
    <p:extLst>
      <p:ext uri="{BB962C8B-B14F-4D97-AF65-F5344CB8AC3E}">
        <p14:creationId xmlns:p14="http://schemas.microsoft.com/office/powerpoint/2010/main" val="3122828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Content Placeholder 2"/>
          <p:cNvSpPr>
            <a:spLocks noGrp="1"/>
          </p:cNvSpPr>
          <p:nvPr>
            <p:ph idx="1"/>
          </p:nvPr>
        </p:nvSpPr>
        <p:spPr>
          <a:xfrm>
            <a:off x="609600" y="858451"/>
            <a:ext cx="10972800" cy="48768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65469"/>
            <a:ext cx="10972800" cy="563563"/>
          </a:xfrm>
          <a:prstGeom prst="rect">
            <a:avLst/>
          </a:prstGeom>
        </p:spPr>
        <p:txBody>
          <a:bodyPr anchor="ctr"/>
          <a:lstStyle>
            <a:lvl1pPr>
              <a:defRPr>
                <a:solidFill>
                  <a:schemeClr val="bg1"/>
                </a:solidFill>
                <a:latin typeface="Calibri" pitchFamily="34" charset="0"/>
              </a:defRPr>
            </a:lvl1pPr>
          </a:lstStyle>
          <a:p>
            <a:r>
              <a:rPr lang="en-US" dirty="0"/>
              <a:t>Click to edit Master title style</a:t>
            </a:r>
          </a:p>
        </p:txBody>
      </p:sp>
      <p:sp>
        <p:nvSpPr>
          <p:cNvPr id="5" name="Slide Number Placeholder 16">
            <a:extLst>
              <a:ext uri="{FF2B5EF4-FFF2-40B4-BE49-F238E27FC236}">
                <a16:creationId xmlns:a16="http://schemas.microsoft.com/office/drawing/2014/main" id="{4F4F465F-CFFB-A349-BBB3-0ED906E96764}"/>
              </a:ext>
            </a:extLst>
          </p:cNvPr>
          <p:cNvSpPr>
            <a:spLocks noGrp="1"/>
          </p:cNvSpPr>
          <p:nvPr>
            <p:ph type="sldNum" sz="quarter" idx="4"/>
          </p:nvPr>
        </p:nvSpPr>
        <p:spPr>
          <a:xfrm>
            <a:off x="401320" y="6289385"/>
            <a:ext cx="2743200" cy="365125"/>
          </a:xfrm>
          <a:prstGeom prst="rect">
            <a:avLst/>
          </a:prstGeom>
        </p:spPr>
        <p:txBody>
          <a:bodyPr vert="horz" lIns="91440" tIns="45720" rIns="91440" bIns="45720" rtlCol="0" anchor="ctr"/>
          <a:lstStyle>
            <a:lvl1pPr algn="l">
              <a:defRPr sz="1200">
                <a:solidFill>
                  <a:schemeClr val="accent5"/>
                </a:solidFill>
              </a:defRPr>
            </a:lvl1pPr>
          </a:lstStyle>
          <a:p>
            <a:fld id="{F6458F6B-AB16-5E45-B1FC-35469E01949C}" type="slidenum">
              <a:rPr lang="en-US" smtClean="0"/>
              <a:pPr/>
              <a:t>‹#›</a:t>
            </a:fld>
            <a:endParaRPr lang="en-US" dirty="0"/>
          </a:p>
        </p:txBody>
      </p:sp>
      <p:sp>
        <p:nvSpPr>
          <p:cNvPr id="6" name="Footer Placeholder 4">
            <a:extLst>
              <a:ext uri="{FF2B5EF4-FFF2-40B4-BE49-F238E27FC236}">
                <a16:creationId xmlns:a16="http://schemas.microsoft.com/office/drawing/2014/main" id="{738D8CD4-6B2E-4C00-BACC-83FF48FBA4CC}"/>
              </a:ext>
            </a:extLst>
          </p:cNvPr>
          <p:cNvSpPr>
            <a:spLocks noGrp="1"/>
          </p:cNvSpPr>
          <p:nvPr>
            <p:ph type="ftr" sz="quarter" idx="11"/>
          </p:nvPr>
        </p:nvSpPr>
        <p:spPr>
          <a:xfrm>
            <a:off x="4038600" y="6688695"/>
            <a:ext cx="4114800" cy="170334"/>
          </a:xfrm>
        </p:spPr>
        <p:txBody>
          <a:bodyPr/>
          <a:lstStyle/>
          <a:p>
            <a:r>
              <a:rPr lang="en-IN" dirty="0"/>
              <a:t>CA Proprietary &amp; Confidential </a:t>
            </a:r>
          </a:p>
        </p:txBody>
      </p:sp>
    </p:spTree>
    <p:extLst>
      <p:ext uri="{BB962C8B-B14F-4D97-AF65-F5344CB8AC3E}">
        <p14:creationId xmlns:p14="http://schemas.microsoft.com/office/powerpoint/2010/main" val="21235118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0500" y="93228"/>
            <a:ext cx="11247120" cy="640080"/>
          </a:xfrm>
        </p:spPr>
        <p:txBody>
          <a:body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BD4E45F6-0DAE-463C-BCA2-E63488F12A81}" type="datetime1">
              <a:rPr lang="en-IN" smtClean="0"/>
              <a:t>31/08/23</a:t>
            </a:fld>
            <a:endParaRPr lang="en-IN" dirty="0"/>
          </a:p>
        </p:txBody>
      </p:sp>
      <p:sp>
        <p:nvSpPr>
          <p:cNvPr id="4" name="Footer Placeholder 3"/>
          <p:cNvSpPr>
            <a:spLocks noGrp="1"/>
          </p:cNvSpPr>
          <p:nvPr>
            <p:ph type="ftr" sz="quarter" idx="11"/>
          </p:nvPr>
        </p:nvSpPr>
        <p:spPr/>
        <p:txBody>
          <a:bodyPr/>
          <a:lstStyle/>
          <a:p>
            <a:r>
              <a:rPr lang="en-IN" dirty="0"/>
              <a:t>CA Proprietary &amp; Confidential </a:t>
            </a:r>
          </a:p>
        </p:txBody>
      </p:sp>
      <p:sp>
        <p:nvSpPr>
          <p:cNvPr id="5" name="Slide Number Placeholder 4"/>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361403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Context Analytics Inc.</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64DE79-268F-4C1A-8933-263129D2AF90}" type="datetimeFigureOut">
              <a:rPr lang="en-US" smtClean="0"/>
              <a:t>5/17/23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8F63A3B-78C7-47BE-AE5E-E10140E04643}" type="slidenum">
              <a:rPr lang="en-US" smtClean="0"/>
              <a:t>‹#›</a:t>
            </a:fld>
            <a:endParaRPr lang="en-US"/>
          </a:p>
        </p:txBody>
      </p:sp>
      <p:pic>
        <p:nvPicPr>
          <p:cNvPr id="11" name="Picture 10" descr="Icon&#10;&#10;Description automatically generated">
            <a:extLst>
              <a:ext uri="{FF2B5EF4-FFF2-40B4-BE49-F238E27FC236}">
                <a16:creationId xmlns:a16="http://schemas.microsoft.com/office/drawing/2014/main" id="{60FD0FEA-A831-961D-CA00-2077B3DD7901}"/>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1329827" y="6022761"/>
            <a:ext cx="767451" cy="767451"/>
          </a:xfrm>
          <a:prstGeom prst="rect">
            <a:avLst/>
          </a:prstGeom>
        </p:spPr>
      </p:pic>
    </p:spTree>
    <p:extLst>
      <p:ext uri="{BB962C8B-B14F-4D97-AF65-F5344CB8AC3E}">
        <p14:creationId xmlns:p14="http://schemas.microsoft.com/office/powerpoint/2010/main" val="3509576900"/>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678" r:id="rId17"/>
    <p:sldLayoutId id="2147483818" r:id="rId18"/>
    <p:sldLayoutId id="2147483761" r:id="rId19"/>
  </p:sldLayoutIdLst>
  <p:txStyles>
    <p:titleStyle>
      <a:lvl1pPr algn="l" defTabSz="457200" rtl="0" eaLnBrk="1" latinLnBrk="0" hangingPunct="1">
        <a:spcBef>
          <a:spcPct val="0"/>
        </a:spcBef>
        <a:buNone/>
        <a:defRPr sz="3600" b="0" i="0" kern="1200">
          <a:solidFill>
            <a:schemeClr val="accent1"/>
          </a:solidFill>
          <a:latin typeface="Gilroy"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Gilroy Light" pitchFamily="2" charset="77"/>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Gilroy Light" pitchFamily="2" charset="77"/>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Gilroy Light" pitchFamily="2" charset="77"/>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Gilroy Light" pitchFamily="2" charset="77"/>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Gilroy Light" pitchFamily="2" charset="77"/>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0" y="6102970"/>
            <a:ext cx="1541210" cy="755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dirty="0">
              <a:solidFill>
                <a:sysClr val="windowText" lastClr="000000"/>
              </a:solidFill>
            </a:endParaRPr>
          </a:p>
        </p:txBody>
      </p:sp>
      <p:sp>
        <p:nvSpPr>
          <p:cNvPr id="12" name="TextBox 11"/>
          <p:cNvSpPr txBox="1"/>
          <p:nvPr/>
        </p:nvSpPr>
        <p:spPr>
          <a:xfrm>
            <a:off x="1800519" y="5095550"/>
            <a:ext cx="8587160" cy="1384995"/>
          </a:xfrm>
          <a:prstGeom prst="rect">
            <a:avLst/>
          </a:prstGeom>
          <a:noFill/>
        </p:spPr>
        <p:txBody>
          <a:bodyPr wrap="square" rtlCol="0">
            <a:spAutoFit/>
          </a:bodyPr>
          <a:lstStyle/>
          <a:p>
            <a:pPr algn="ctr">
              <a:defRPr/>
            </a:pPr>
            <a:r>
              <a:rPr lang="en-US" sz="2800" kern="0" dirty="0">
                <a:solidFill>
                  <a:sysClr val="windowText" lastClr="000000"/>
                </a:solidFill>
                <a:latin typeface="+mj-lt"/>
              </a:rPr>
              <a:t>Context Analytics Pitch deck Extractor (CAPE)</a:t>
            </a:r>
          </a:p>
          <a:p>
            <a:pPr algn="ctr">
              <a:defRPr/>
            </a:pPr>
            <a:r>
              <a:rPr lang="en-US" sz="2800" kern="0" dirty="0">
                <a:solidFill>
                  <a:sysClr val="windowText" lastClr="000000"/>
                </a:solidFill>
                <a:latin typeface="+mj-lt"/>
              </a:rPr>
              <a:t>ContextAnalytics-AI.com</a:t>
            </a:r>
          </a:p>
          <a:p>
            <a:pPr algn="ctr">
              <a:defRPr/>
            </a:pPr>
            <a:r>
              <a:rPr lang="en-US" sz="2800" kern="0" dirty="0">
                <a:solidFill>
                  <a:sysClr val="windowText" lastClr="000000"/>
                </a:solidFill>
                <a:latin typeface="+mj-lt"/>
              </a:rPr>
              <a:t>ContactUs@ContextAnalytics-AI.com</a:t>
            </a:r>
          </a:p>
        </p:txBody>
      </p:sp>
      <p:sp>
        <p:nvSpPr>
          <p:cNvPr id="2" name="Rectangle 1"/>
          <p:cNvSpPr/>
          <p:nvPr/>
        </p:nvSpPr>
        <p:spPr>
          <a:xfrm>
            <a:off x="2633294" y="327088"/>
            <a:ext cx="6125960" cy="923330"/>
          </a:xfrm>
          <a:prstGeom prst="rect">
            <a:avLst/>
          </a:prstGeom>
        </p:spPr>
        <p:txBody>
          <a:bodyPr wrap="square">
            <a:spAutoFit/>
          </a:bodyPr>
          <a:lstStyle/>
          <a:p>
            <a:pPr lvl="0" algn="ctr">
              <a:defRPr/>
            </a:pPr>
            <a:r>
              <a:rPr lang="en-US" sz="3600" b="1" kern="0" dirty="0">
                <a:solidFill>
                  <a:srgbClr val="002060"/>
                </a:solidFill>
                <a:latin typeface="+mj-lt"/>
                <a:cs typeface="Times New Roman" panose="02020603050405020304" pitchFamily="18" charset="0"/>
              </a:rPr>
              <a:t>Context Analytics, Inc.</a:t>
            </a:r>
          </a:p>
          <a:p>
            <a:pPr lvl="0" algn="ctr">
              <a:defRPr/>
            </a:pPr>
            <a:r>
              <a:rPr lang="en-US" b="1" kern="0" dirty="0">
                <a:solidFill>
                  <a:srgbClr val="002060"/>
                </a:solidFill>
                <a:latin typeface="+mj-lt"/>
                <a:cs typeface="Times New Roman" panose="02020603050405020304" pitchFamily="18" charset="0"/>
              </a:rPr>
              <a:t>Formerly Social Market Analytics</a:t>
            </a:r>
          </a:p>
        </p:txBody>
      </p:sp>
      <p:pic>
        <p:nvPicPr>
          <p:cNvPr id="5" name="Picture 4" descr="Icon&#10;&#10;Description automatically generated">
            <a:extLst>
              <a:ext uri="{FF2B5EF4-FFF2-40B4-BE49-F238E27FC236}">
                <a16:creationId xmlns:a16="http://schemas.microsoft.com/office/drawing/2014/main" id="{054A8782-0D21-6B32-E834-6FED28C812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5795" y="1693170"/>
            <a:ext cx="3460957" cy="3460957"/>
          </a:xfrm>
          <a:prstGeom prst="rect">
            <a:avLst/>
          </a:prstGeom>
        </p:spPr>
      </p:pic>
    </p:spTree>
    <p:extLst>
      <p:ext uri="{BB962C8B-B14F-4D97-AF65-F5344CB8AC3E}">
        <p14:creationId xmlns:p14="http://schemas.microsoft.com/office/powerpoint/2010/main" val="2962421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99112080-A177-78BB-1210-6CFBE240C453}"/>
              </a:ext>
            </a:extLst>
          </p:cNvPr>
          <p:cNvSpPr>
            <a:spLocks noGrp="1"/>
          </p:cNvSpPr>
          <p:nvPr>
            <p:ph idx="1"/>
          </p:nvPr>
        </p:nvSpPr>
        <p:spPr>
          <a:xfrm>
            <a:off x="308005" y="1211067"/>
            <a:ext cx="9639559" cy="5533193"/>
          </a:xfrm>
        </p:spPr>
        <p:txBody>
          <a:bodyPr>
            <a:noAutofit/>
          </a:bodyPr>
          <a:lstStyle/>
          <a:p>
            <a:pPr>
              <a:lnSpc>
                <a:spcPct val="160000"/>
              </a:lnSpc>
            </a:pPr>
            <a:r>
              <a:rPr lang="en-US" sz="2000" dirty="0">
                <a:latin typeface="+mn-lt"/>
              </a:rPr>
              <a:t>Context Analytics (CA) has been in data warehousing and normalization of unstructured data since 2012</a:t>
            </a:r>
          </a:p>
          <a:p>
            <a:pPr>
              <a:lnSpc>
                <a:spcPct val="160000"/>
              </a:lnSpc>
            </a:pPr>
            <a:r>
              <a:rPr lang="en-US" sz="2000" dirty="0">
                <a:latin typeface="+mn-lt"/>
              </a:rPr>
              <a:t>Context Analytics is a Leader in Unstructured Financial Data. CA developed its own proprietary Textual Parsing engine to process any document into machine-readable formats. </a:t>
            </a:r>
          </a:p>
          <a:p>
            <a:pPr>
              <a:lnSpc>
                <a:spcPct val="160000"/>
              </a:lnSpc>
            </a:pPr>
            <a:r>
              <a:rPr lang="en-US" sz="2000" dirty="0">
                <a:latin typeface="+mn-lt"/>
              </a:rPr>
              <a:t>Context Analytics is S&amp;P </a:t>
            </a:r>
            <a:r>
              <a:rPr lang="en-US" sz="2000" dirty="0" err="1">
                <a:latin typeface="+mn-lt"/>
              </a:rPr>
              <a:t>Global’s</a:t>
            </a:r>
            <a:r>
              <a:rPr lang="en-US" sz="2000" dirty="0">
                <a:latin typeface="+mn-lt"/>
              </a:rPr>
              <a:t> partner on the U.S. and Global Machine-Readable Filings products (MRF), the first product to provide parsed textual data of company regulatory filings and annual financial reports at the Item, Section, Sub-section, and Notes level across ~4 million documents spanning over 200 countries.</a:t>
            </a:r>
          </a:p>
        </p:txBody>
      </p:sp>
      <p:sp>
        <p:nvSpPr>
          <p:cNvPr id="8" name="Title 2">
            <a:extLst>
              <a:ext uri="{FF2B5EF4-FFF2-40B4-BE49-F238E27FC236}">
                <a16:creationId xmlns:a16="http://schemas.microsoft.com/office/drawing/2014/main" id="{B536E1E8-B4BC-B90A-83BD-8266422F6EFD}"/>
              </a:ext>
            </a:extLst>
          </p:cNvPr>
          <p:cNvSpPr>
            <a:spLocks noGrp="1"/>
          </p:cNvSpPr>
          <p:nvPr>
            <p:ph type="title"/>
          </p:nvPr>
        </p:nvSpPr>
        <p:spPr>
          <a:xfrm>
            <a:off x="22384" y="113740"/>
            <a:ext cx="10210800" cy="690113"/>
          </a:xfrm>
        </p:spPr>
        <p:txBody>
          <a:bodyPr>
            <a:normAutofit fontScale="90000"/>
          </a:bodyPr>
          <a:lstStyle/>
          <a:p>
            <a:r>
              <a:rPr lang="en-US" sz="3200" b="0" dirty="0">
                <a:solidFill>
                  <a:srgbClr val="002060"/>
                </a:solidFill>
                <a:latin typeface="+mj-lt"/>
              </a:rPr>
              <a:t>CA - Predictive Analytics for Unstructured Financial Data</a:t>
            </a:r>
          </a:p>
        </p:txBody>
      </p:sp>
      <p:sp>
        <p:nvSpPr>
          <p:cNvPr id="10" name="Slide Number Placeholder 9">
            <a:extLst>
              <a:ext uri="{FF2B5EF4-FFF2-40B4-BE49-F238E27FC236}">
                <a16:creationId xmlns:a16="http://schemas.microsoft.com/office/drawing/2014/main" id="{B1C009E5-870A-56F3-FC0E-0F4F01CF204C}"/>
              </a:ext>
            </a:extLst>
          </p:cNvPr>
          <p:cNvSpPr>
            <a:spLocks noGrp="1"/>
          </p:cNvSpPr>
          <p:nvPr>
            <p:ph type="sldNum" sz="quarter" idx="4"/>
          </p:nvPr>
        </p:nvSpPr>
        <p:spPr>
          <a:xfrm>
            <a:off x="11838577" y="6576785"/>
            <a:ext cx="230051" cy="365125"/>
          </a:xfrm>
        </p:spPr>
        <p:txBody>
          <a:bodyPr/>
          <a:lstStyle/>
          <a:p>
            <a:fld id="{F6458F6B-AB16-5E45-B1FC-35469E01949C}" type="slidenum">
              <a:rPr lang="en-US" sz="800" smtClean="0"/>
              <a:pPr/>
              <a:t>2</a:t>
            </a:fld>
            <a:endParaRPr lang="en-US" sz="800" dirty="0"/>
          </a:p>
        </p:txBody>
      </p:sp>
      <p:sp>
        <p:nvSpPr>
          <p:cNvPr id="5" name="Footer Placeholder 4">
            <a:extLst>
              <a:ext uri="{FF2B5EF4-FFF2-40B4-BE49-F238E27FC236}">
                <a16:creationId xmlns:a16="http://schemas.microsoft.com/office/drawing/2014/main" id="{CAA8B331-666E-00AC-C0B5-EDC935C000F7}"/>
              </a:ext>
            </a:extLst>
          </p:cNvPr>
          <p:cNvSpPr>
            <a:spLocks noGrp="1"/>
          </p:cNvSpPr>
          <p:nvPr>
            <p:ph type="ftr" sz="quarter" idx="11"/>
          </p:nvPr>
        </p:nvSpPr>
        <p:spPr/>
        <p:txBody>
          <a:bodyPr/>
          <a:lstStyle/>
          <a:p>
            <a:pPr algn="ctr"/>
            <a:r>
              <a:rPr lang="en-IN" dirty="0"/>
              <a:t>CA Proprietary &amp; Confidential </a:t>
            </a:r>
          </a:p>
        </p:txBody>
      </p:sp>
    </p:spTree>
    <p:extLst>
      <p:ext uri="{BB962C8B-B14F-4D97-AF65-F5344CB8AC3E}">
        <p14:creationId xmlns:p14="http://schemas.microsoft.com/office/powerpoint/2010/main" val="1945333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773B4F-8146-FFB2-E330-6F2E64B10403}"/>
              </a:ext>
            </a:extLst>
          </p:cNvPr>
          <p:cNvSpPr>
            <a:spLocks noGrp="1"/>
          </p:cNvSpPr>
          <p:nvPr>
            <p:ph idx="1"/>
          </p:nvPr>
        </p:nvSpPr>
        <p:spPr>
          <a:xfrm>
            <a:off x="401780" y="808557"/>
            <a:ext cx="4898571" cy="5768228"/>
          </a:xfrm>
        </p:spPr>
        <p:txBody>
          <a:bodyPr/>
          <a:lstStyle/>
          <a:p>
            <a:pPr marL="0" indent="0">
              <a:buNone/>
            </a:pPr>
            <a:r>
              <a:rPr lang="en-US" sz="2800" b="1" u="sng" dirty="0">
                <a:latin typeface="+mn-lt"/>
              </a:rPr>
              <a:t>CA NLP for Sentiment</a:t>
            </a:r>
          </a:p>
          <a:p>
            <a:pPr marL="0" indent="0">
              <a:buNone/>
            </a:pPr>
            <a:r>
              <a:rPr lang="en-US" sz="1800" dirty="0">
                <a:latin typeface="+mn-lt"/>
              </a:rPr>
              <a:t>CAs Patented Natural Language Processing was developed internally. We use a multi-pass phrase evaluation approach combining techniques like stemming and lemmatization.  We apply both supervised and unsupervised machine learning on a ten-year training set. </a:t>
            </a:r>
          </a:p>
          <a:p>
            <a:pPr marL="0" indent="0">
              <a:buNone/>
            </a:pPr>
            <a:endParaRPr lang="en-US" sz="1800" dirty="0">
              <a:latin typeface="+mn-lt"/>
            </a:endParaRPr>
          </a:p>
          <a:p>
            <a:pPr marL="0" indent="0">
              <a:buNone/>
            </a:pPr>
            <a:r>
              <a:rPr lang="en-US" sz="2800" b="1" u="sng" dirty="0">
                <a:latin typeface="+mn-lt"/>
              </a:rPr>
              <a:t>Complex Topic Modeling </a:t>
            </a:r>
          </a:p>
          <a:p>
            <a:pPr marL="0" indent="0">
              <a:buNone/>
            </a:pPr>
            <a:r>
              <a:rPr lang="en-US" sz="1800" dirty="0">
                <a:latin typeface="+mn-lt"/>
              </a:rPr>
              <a:t>To capture information related to Securities, Private Companies, Thematic Investing, or Custom Topics, CA built a Real-Time Machine Learning Topic Model Engine that utilizes collocation to identify inclusions and exclusions in topic models.  CA’s NLP uses Synonym identification to capture similar phrases to include in topic models.  </a:t>
            </a:r>
          </a:p>
        </p:txBody>
      </p:sp>
      <p:sp>
        <p:nvSpPr>
          <p:cNvPr id="3" name="Title 2">
            <a:extLst>
              <a:ext uri="{FF2B5EF4-FFF2-40B4-BE49-F238E27FC236}">
                <a16:creationId xmlns:a16="http://schemas.microsoft.com/office/drawing/2014/main" id="{57E81E85-824A-4DA7-5345-C5DDE54B5F1E}"/>
              </a:ext>
            </a:extLst>
          </p:cNvPr>
          <p:cNvSpPr>
            <a:spLocks noGrp="1"/>
          </p:cNvSpPr>
          <p:nvPr>
            <p:ph type="title"/>
          </p:nvPr>
        </p:nvSpPr>
        <p:spPr/>
        <p:txBody>
          <a:bodyPr>
            <a:normAutofit fontScale="90000"/>
          </a:bodyPr>
          <a:lstStyle/>
          <a:p>
            <a:r>
              <a:rPr lang="en-US" sz="3200" b="0" dirty="0">
                <a:solidFill>
                  <a:srgbClr val="002060"/>
                </a:solidFill>
                <a:latin typeface="+mj-lt"/>
              </a:rPr>
              <a:t>CA - Patented Technology</a:t>
            </a:r>
          </a:p>
        </p:txBody>
      </p:sp>
      <p:sp>
        <p:nvSpPr>
          <p:cNvPr id="4" name="Slide Number Placeholder 9">
            <a:extLst>
              <a:ext uri="{FF2B5EF4-FFF2-40B4-BE49-F238E27FC236}">
                <a16:creationId xmlns:a16="http://schemas.microsoft.com/office/drawing/2014/main" id="{D59675F3-FFB6-D89F-0F38-12E81A551503}"/>
              </a:ext>
            </a:extLst>
          </p:cNvPr>
          <p:cNvSpPr>
            <a:spLocks noGrp="1"/>
          </p:cNvSpPr>
          <p:nvPr>
            <p:ph type="sldNum" sz="quarter" idx="4"/>
          </p:nvPr>
        </p:nvSpPr>
        <p:spPr>
          <a:xfrm>
            <a:off x="11838577" y="6576785"/>
            <a:ext cx="230051" cy="365125"/>
          </a:xfrm>
        </p:spPr>
        <p:txBody>
          <a:bodyPr/>
          <a:lstStyle/>
          <a:p>
            <a:fld id="{F6458F6B-AB16-5E45-B1FC-35469E01949C}" type="slidenum">
              <a:rPr lang="en-US" sz="800" smtClean="0"/>
              <a:pPr/>
              <a:t>3</a:t>
            </a:fld>
            <a:endParaRPr lang="en-US" sz="800" dirty="0"/>
          </a:p>
        </p:txBody>
      </p:sp>
      <p:sp>
        <p:nvSpPr>
          <p:cNvPr id="5" name="Content Placeholder 1">
            <a:extLst>
              <a:ext uri="{FF2B5EF4-FFF2-40B4-BE49-F238E27FC236}">
                <a16:creationId xmlns:a16="http://schemas.microsoft.com/office/drawing/2014/main" id="{A2F0F539-E414-EC80-3752-AB1C6E46376C}"/>
              </a:ext>
            </a:extLst>
          </p:cNvPr>
          <p:cNvSpPr txBox="1">
            <a:spLocks/>
          </p:cNvSpPr>
          <p:nvPr/>
        </p:nvSpPr>
        <p:spPr>
          <a:xfrm>
            <a:off x="5134097" y="827405"/>
            <a:ext cx="4898571" cy="57682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u="sng" dirty="0">
                <a:latin typeface="+mn-lt"/>
              </a:rPr>
              <a:t>CA Parsing Engine</a:t>
            </a:r>
          </a:p>
          <a:p>
            <a:pPr marL="0" indent="0">
              <a:buFont typeface="Arial" panose="020B0604020202020204" pitchFamily="34" charset="0"/>
              <a:buNone/>
            </a:pPr>
            <a:r>
              <a:rPr lang="en-US" sz="1800" dirty="0">
                <a:latin typeface="+mn-lt"/>
              </a:rPr>
              <a:t>CA’s parsing engine can convert any document to machine readable JSON in seconds.  The JSON file is instantly suitable for storage, programmatic analysis and Natural Language Processing. </a:t>
            </a:r>
          </a:p>
          <a:p>
            <a:pPr marL="0" indent="0">
              <a:buFont typeface="Arial" panose="020B0604020202020204" pitchFamily="34" charset="0"/>
              <a:buNone/>
            </a:pPr>
            <a:endParaRPr lang="en-US" sz="1800" dirty="0">
              <a:latin typeface="+mn-lt"/>
            </a:endParaRPr>
          </a:p>
          <a:p>
            <a:pPr marL="0" indent="0">
              <a:buFont typeface="Arial" panose="020B0604020202020204" pitchFamily="34" charset="0"/>
              <a:buNone/>
            </a:pPr>
            <a:endParaRPr lang="en-US" b="1" u="sng" dirty="0">
              <a:latin typeface="+mn-lt"/>
            </a:endParaRPr>
          </a:p>
          <a:p>
            <a:pPr marL="0" indent="0">
              <a:buFont typeface="Arial" panose="020B0604020202020204" pitchFamily="34" charset="0"/>
              <a:buNone/>
            </a:pPr>
            <a:r>
              <a:rPr lang="en-US" b="1" u="sng" dirty="0">
                <a:latin typeface="+mn-lt"/>
              </a:rPr>
              <a:t>Source Rating </a:t>
            </a:r>
          </a:p>
          <a:p>
            <a:pPr marL="0" indent="0">
              <a:buFont typeface="Arial" panose="020B0604020202020204" pitchFamily="34" charset="0"/>
              <a:buNone/>
            </a:pPr>
            <a:r>
              <a:rPr lang="en-US" sz="1800" dirty="0">
                <a:latin typeface="+mn-lt"/>
              </a:rPr>
              <a:t>On social media it’s not just what is being said but who is saying it. CA developed an algorithm to score each account before inclusion in our sentiment metrics.  The ability to eliminate spam, bad bots and bad actors produces a more accurate predictive dataset than inclusion of every account on Twitter. </a:t>
            </a:r>
          </a:p>
        </p:txBody>
      </p:sp>
      <p:sp>
        <p:nvSpPr>
          <p:cNvPr id="6" name="Footer Placeholder 4">
            <a:extLst>
              <a:ext uri="{FF2B5EF4-FFF2-40B4-BE49-F238E27FC236}">
                <a16:creationId xmlns:a16="http://schemas.microsoft.com/office/drawing/2014/main" id="{2674ABB3-65C4-D9C1-6F5A-2040E6AB18FE}"/>
              </a:ext>
            </a:extLst>
          </p:cNvPr>
          <p:cNvSpPr>
            <a:spLocks noGrp="1"/>
          </p:cNvSpPr>
          <p:nvPr>
            <p:ph type="ftr" sz="quarter" idx="11"/>
          </p:nvPr>
        </p:nvSpPr>
        <p:spPr>
          <a:xfrm>
            <a:off x="4038600" y="6688695"/>
            <a:ext cx="4114800" cy="170334"/>
          </a:xfrm>
        </p:spPr>
        <p:txBody>
          <a:bodyPr/>
          <a:lstStyle/>
          <a:p>
            <a:pPr algn="ctr"/>
            <a:r>
              <a:rPr lang="en-IN"/>
              <a:t>CA Proprietary &amp; Confidential </a:t>
            </a:r>
            <a:endParaRPr lang="en-IN" dirty="0"/>
          </a:p>
        </p:txBody>
      </p:sp>
    </p:spTree>
    <p:extLst>
      <p:ext uri="{BB962C8B-B14F-4D97-AF65-F5344CB8AC3E}">
        <p14:creationId xmlns:p14="http://schemas.microsoft.com/office/powerpoint/2010/main" val="492618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98ADBC33-7081-52ED-24B2-9CFDFCA4BAE7}"/>
              </a:ext>
            </a:extLst>
          </p:cNvPr>
          <p:cNvSpPr>
            <a:spLocks noGrp="1"/>
          </p:cNvSpPr>
          <p:nvPr>
            <p:ph type="title"/>
          </p:nvPr>
        </p:nvSpPr>
        <p:spPr>
          <a:xfrm>
            <a:off x="308005" y="113740"/>
            <a:ext cx="10210800" cy="690113"/>
          </a:xfrm>
        </p:spPr>
        <p:txBody>
          <a:bodyPr>
            <a:normAutofit/>
          </a:bodyPr>
          <a:lstStyle/>
          <a:p>
            <a:r>
              <a:rPr lang="en-US" sz="3200" b="0" dirty="0">
                <a:solidFill>
                  <a:srgbClr val="002060"/>
                </a:solidFill>
                <a:latin typeface="+mj-lt"/>
              </a:rPr>
              <a:t>Problem</a:t>
            </a:r>
          </a:p>
        </p:txBody>
      </p:sp>
      <p:sp>
        <p:nvSpPr>
          <p:cNvPr id="8" name="Slide Number Placeholder 9">
            <a:extLst>
              <a:ext uri="{FF2B5EF4-FFF2-40B4-BE49-F238E27FC236}">
                <a16:creationId xmlns:a16="http://schemas.microsoft.com/office/drawing/2014/main" id="{83505B5D-53C0-F4A2-BBCB-AD9A53672697}"/>
              </a:ext>
            </a:extLst>
          </p:cNvPr>
          <p:cNvSpPr>
            <a:spLocks noGrp="1"/>
          </p:cNvSpPr>
          <p:nvPr>
            <p:ph type="sldNum" sz="quarter" idx="4"/>
          </p:nvPr>
        </p:nvSpPr>
        <p:spPr>
          <a:xfrm>
            <a:off x="11838577" y="6576785"/>
            <a:ext cx="230051" cy="365125"/>
          </a:xfrm>
        </p:spPr>
        <p:txBody>
          <a:bodyPr/>
          <a:lstStyle/>
          <a:p>
            <a:fld id="{F6458F6B-AB16-5E45-B1FC-35469E01949C}" type="slidenum">
              <a:rPr lang="en-US" sz="800" smtClean="0"/>
              <a:pPr/>
              <a:t>4</a:t>
            </a:fld>
            <a:endParaRPr lang="en-US" sz="800" dirty="0"/>
          </a:p>
        </p:txBody>
      </p:sp>
      <p:sp>
        <p:nvSpPr>
          <p:cNvPr id="5" name="Footer Placeholder 4">
            <a:extLst>
              <a:ext uri="{FF2B5EF4-FFF2-40B4-BE49-F238E27FC236}">
                <a16:creationId xmlns:a16="http://schemas.microsoft.com/office/drawing/2014/main" id="{CAA8B331-666E-00AC-C0B5-EDC935C000F7}"/>
              </a:ext>
            </a:extLst>
          </p:cNvPr>
          <p:cNvSpPr>
            <a:spLocks noGrp="1"/>
          </p:cNvSpPr>
          <p:nvPr>
            <p:ph type="ftr" sz="quarter" idx="11"/>
          </p:nvPr>
        </p:nvSpPr>
        <p:spPr/>
        <p:txBody>
          <a:bodyPr/>
          <a:lstStyle/>
          <a:p>
            <a:pPr algn="ctr"/>
            <a:r>
              <a:rPr lang="en-IN" dirty="0"/>
              <a:t>CA Proprietary &amp; Confidential </a:t>
            </a:r>
          </a:p>
        </p:txBody>
      </p:sp>
      <p:sp>
        <p:nvSpPr>
          <p:cNvPr id="7" name="TextBox 6">
            <a:extLst>
              <a:ext uri="{FF2B5EF4-FFF2-40B4-BE49-F238E27FC236}">
                <a16:creationId xmlns:a16="http://schemas.microsoft.com/office/drawing/2014/main" id="{3EEB4BE6-6A3E-052F-FF2F-FF6C2EFF05F9}"/>
              </a:ext>
            </a:extLst>
          </p:cNvPr>
          <p:cNvSpPr txBox="1"/>
          <p:nvPr/>
        </p:nvSpPr>
        <p:spPr>
          <a:xfrm>
            <a:off x="308005" y="1037632"/>
            <a:ext cx="9542577" cy="5632311"/>
          </a:xfrm>
          <a:prstGeom prst="rect">
            <a:avLst/>
          </a:prstGeom>
          <a:noFill/>
        </p:spPr>
        <p:txBody>
          <a:bodyPr wrap="square" rtlCol="0">
            <a:spAutoFit/>
          </a:bodyPr>
          <a:lstStyle/>
          <a:p>
            <a:pPr marL="285750" indent="-285750">
              <a:buFont typeface="Arial" panose="020B0604020202020204" pitchFamily="34" charset="0"/>
              <a:buChar char="•"/>
            </a:pPr>
            <a:r>
              <a:rPr lang="en-US" sz="2000" dirty="0"/>
              <a:t>No central repository for data from potential investments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Unable to query or compare </a:t>
            </a:r>
            <a:r>
              <a:rPr lang="en-US" sz="2000" dirty="0" err="1"/>
              <a:t>pitchdecks</a:t>
            </a:r>
            <a:r>
              <a:rPr lang="en-US" sz="2000" dirty="0"/>
              <a:t> from potential or current investments</a:t>
            </a:r>
          </a:p>
          <a:p>
            <a:endParaRPr lang="en-US" sz="2000" dirty="0"/>
          </a:p>
          <a:p>
            <a:pPr marL="285750" indent="-285750">
              <a:buFont typeface="Arial" panose="020B0604020202020204" pitchFamily="34" charset="0"/>
              <a:buChar char="•"/>
            </a:pPr>
            <a:r>
              <a:rPr lang="en-US" sz="2000" dirty="0"/>
              <a:t>Difficult for VC Firms to extract top line metrics quickly from candidates’ financial documents and pitch decks</a:t>
            </a:r>
          </a:p>
          <a:p>
            <a:endParaRPr lang="en-US" sz="2000" dirty="0"/>
          </a:p>
          <a:p>
            <a:pPr marL="285750" indent="-285750">
              <a:buFont typeface="Arial" panose="020B0604020202020204" pitchFamily="34" charset="0"/>
              <a:buChar char="•"/>
            </a:pPr>
            <a:r>
              <a:rPr lang="en-US" sz="2000" dirty="0"/>
              <a:t>Manual process to look for data of interest and pull related growth rate data series from original documents</a:t>
            </a:r>
          </a:p>
          <a:p>
            <a:endParaRPr lang="en-US" sz="2000" dirty="0"/>
          </a:p>
          <a:p>
            <a:pPr marL="285750" indent="-285750">
              <a:buFont typeface="Arial" panose="020B0604020202020204" pitchFamily="34" charset="0"/>
              <a:buChar char="•"/>
            </a:pPr>
            <a:r>
              <a:rPr lang="en-US" sz="2000" dirty="0"/>
              <a:t>Various document types and formats makes it difficult to navigate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On average VC and PE firms have 4,000 – 5,000 separate pitch decks collected from potential investments</a:t>
            </a:r>
          </a:p>
          <a:p>
            <a:endParaRPr lang="en-US" sz="2000" dirty="0"/>
          </a:p>
          <a:p>
            <a:pPr marL="285750" indent="-285750">
              <a:buFont typeface="Arial" panose="020B0604020202020204" pitchFamily="34" charset="0"/>
              <a:buChar char="•"/>
            </a:pPr>
            <a:r>
              <a:rPr lang="en-US" sz="2000" dirty="0"/>
              <a:t>They face the challenge of data extraction and organization from various document types and formats. Comparison across potential investments is difficult</a:t>
            </a:r>
          </a:p>
        </p:txBody>
      </p:sp>
    </p:spTree>
    <p:extLst>
      <p:ext uri="{BB962C8B-B14F-4D97-AF65-F5344CB8AC3E}">
        <p14:creationId xmlns:p14="http://schemas.microsoft.com/office/powerpoint/2010/main" val="354099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98ADBC33-7081-52ED-24B2-9CFDFCA4BAE7}"/>
              </a:ext>
            </a:extLst>
          </p:cNvPr>
          <p:cNvSpPr>
            <a:spLocks noGrp="1"/>
          </p:cNvSpPr>
          <p:nvPr>
            <p:ph type="title"/>
          </p:nvPr>
        </p:nvSpPr>
        <p:spPr>
          <a:xfrm>
            <a:off x="211023" y="104402"/>
            <a:ext cx="10210800" cy="690113"/>
          </a:xfrm>
        </p:spPr>
        <p:txBody>
          <a:bodyPr>
            <a:normAutofit/>
          </a:bodyPr>
          <a:lstStyle/>
          <a:p>
            <a:r>
              <a:rPr lang="en-US" sz="3200" b="0" dirty="0">
                <a:solidFill>
                  <a:srgbClr val="002060"/>
                </a:solidFill>
                <a:latin typeface="+mj-lt"/>
              </a:rPr>
              <a:t>CAPE Value Proposition </a:t>
            </a:r>
            <a:endParaRPr lang="en-US" sz="3200" b="0" dirty="0"/>
          </a:p>
        </p:txBody>
      </p:sp>
      <p:sp>
        <p:nvSpPr>
          <p:cNvPr id="8" name="Slide Number Placeholder 9">
            <a:extLst>
              <a:ext uri="{FF2B5EF4-FFF2-40B4-BE49-F238E27FC236}">
                <a16:creationId xmlns:a16="http://schemas.microsoft.com/office/drawing/2014/main" id="{83505B5D-53C0-F4A2-BBCB-AD9A53672697}"/>
              </a:ext>
            </a:extLst>
          </p:cNvPr>
          <p:cNvSpPr>
            <a:spLocks noGrp="1"/>
          </p:cNvSpPr>
          <p:nvPr>
            <p:ph type="sldNum" sz="quarter" idx="4"/>
          </p:nvPr>
        </p:nvSpPr>
        <p:spPr>
          <a:xfrm>
            <a:off x="11838577" y="6576785"/>
            <a:ext cx="230051" cy="365125"/>
          </a:xfrm>
        </p:spPr>
        <p:txBody>
          <a:bodyPr/>
          <a:lstStyle/>
          <a:p>
            <a:fld id="{F6458F6B-AB16-5E45-B1FC-35469E01949C}" type="slidenum">
              <a:rPr lang="en-US" sz="800" smtClean="0"/>
              <a:pPr/>
              <a:t>5</a:t>
            </a:fld>
            <a:endParaRPr lang="en-US" sz="800" dirty="0"/>
          </a:p>
        </p:txBody>
      </p:sp>
      <p:sp>
        <p:nvSpPr>
          <p:cNvPr id="5" name="Footer Placeholder 4">
            <a:extLst>
              <a:ext uri="{FF2B5EF4-FFF2-40B4-BE49-F238E27FC236}">
                <a16:creationId xmlns:a16="http://schemas.microsoft.com/office/drawing/2014/main" id="{CAA8B331-666E-00AC-C0B5-EDC935C000F7}"/>
              </a:ext>
            </a:extLst>
          </p:cNvPr>
          <p:cNvSpPr>
            <a:spLocks noGrp="1"/>
          </p:cNvSpPr>
          <p:nvPr>
            <p:ph type="ftr" sz="quarter" idx="11"/>
          </p:nvPr>
        </p:nvSpPr>
        <p:spPr/>
        <p:txBody>
          <a:bodyPr/>
          <a:lstStyle/>
          <a:p>
            <a:pPr algn="ctr"/>
            <a:r>
              <a:rPr lang="en-IN"/>
              <a:t>CA Proprietary &amp; Confidential </a:t>
            </a:r>
            <a:endParaRPr lang="en-IN" dirty="0"/>
          </a:p>
        </p:txBody>
      </p:sp>
      <p:sp>
        <p:nvSpPr>
          <p:cNvPr id="7" name="TextBox 6">
            <a:extLst>
              <a:ext uri="{FF2B5EF4-FFF2-40B4-BE49-F238E27FC236}">
                <a16:creationId xmlns:a16="http://schemas.microsoft.com/office/drawing/2014/main" id="{3EEB4BE6-6A3E-052F-FF2F-FF6C2EFF05F9}"/>
              </a:ext>
            </a:extLst>
          </p:cNvPr>
          <p:cNvSpPr txBox="1"/>
          <p:nvPr/>
        </p:nvSpPr>
        <p:spPr>
          <a:xfrm>
            <a:off x="308005" y="776230"/>
            <a:ext cx="9667268" cy="5632311"/>
          </a:xfrm>
          <a:prstGeom prst="rect">
            <a:avLst/>
          </a:prstGeom>
          <a:noFill/>
        </p:spPr>
        <p:txBody>
          <a:bodyPr wrap="square" rtlCol="0">
            <a:spAutoFit/>
          </a:bodyPr>
          <a:lstStyle/>
          <a:p>
            <a:r>
              <a:rPr lang="en-US" sz="2000" dirty="0"/>
              <a:t>Context Analytics Insight Extractor speeds up analysis and ultimately decision making</a:t>
            </a:r>
          </a:p>
          <a:p>
            <a:endParaRPr lang="en-US" sz="2000" dirty="0"/>
          </a:p>
          <a:p>
            <a:pPr marL="285750" indent="-285750">
              <a:buFont typeface="Arial" panose="020B0604020202020204" pitchFamily="34" charset="0"/>
              <a:buChar char="•"/>
            </a:pPr>
            <a:r>
              <a:rPr lang="en-US" sz="2000" b="1" dirty="0"/>
              <a:t>Centralized </a:t>
            </a:r>
            <a:r>
              <a:rPr lang="en-US" sz="2000" dirty="0"/>
              <a:t>– standard format allows rapid ingestion into databases providing the ability to query</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Fast</a:t>
            </a:r>
            <a:r>
              <a:rPr lang="en-US" sz="2000" dirty="0"/>
              <a:t> - full library of 1000s of documents can be ready in a few hours</a:t>
            </a:r>
          </a:p>
          <a:p>
            <a:endParaRPr lang="en-US" sz="2000" dirty="0"/>
          </a:p>
          <a:p>
            <a:pPr marL="285750" indent="-285750">
              <a:buFont typeface="Arial" panose="020B0604020202020204" pitchFamily="34" charset="0"/>
              <a:buChar char="•"/>
            </a:pPr>
            <a:r>
              <a:rPr lang="en-US" sz="2000" b="1" dirty="0"/>
              <a:t>Versatile and Thorough</a:t>
            </a:r>
            <a:r>
              <a:rPr lang="en-US" sz="2000" dirty="0"/>
              <a:t> – extracts data from hundreds of formats including hidden rows/ columns, forecast vs actual financials,  &amp; multipliers (</a:t>
            </a:r>
            <a:r>
              <a:rPr lang="en-US" sz="2000" dirty="0" err="1"/>
              <a:t>EurMM</a:t>
            </a:r>
            <a:r>
              <a:rPr lang="en-US" sz="2000" dirty="0"/>
              <a:t>, 1000s USD, </a:t>
            </a:r>
            <a:r>
              <a:rPr lang="en-US" sz="2000" dirty="0" err="1"/>
              <a:t>etc</a:t>
            </a:r>
            <a:r>
              <a:rPr lang="en-US" sz="2000" dirty="0"/>
              <a:t>)</a:t>
            </a:r>
          </a:p>
          <a:p>
            <a:endParaRPr lang="en-US" sz="2000" dirty="0"/>
          </a:p>
          <a:p>
            <a:pPr marL="285750" indent="-285750">
              <a:buFont typeface="Arial" panose="020B0604020202020204" pitchFamily="34" charset="0"/>
              <a:buChar char="•"/>
            </a:pPr>
            <a:r>
              <a:rPr lang="en-US" sz="2000" b="1" dirty="0"/>
              <a:t>Enhanced Decision-Making</a:t>
            </a:r>
            <a:r>
              <a:rPr lang="en-US" sz="2000" dirty="0"/>
              <a:t> – allows for deeper statistical analysis and more allocated time for analysis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b="1" dirty="0"/>
              <a:t>User-Friendly</a:t>
            </a:r>
            <a:r>
              <a:rPr lang="en-US" sz="2000" dirty="0"/>
              <a:t> – centralized output is available in Excel, Snowflake, CSV, or any other custom formats</a:t>
            </a:r>
          </a:p>
          <a:p>
            <a:pPr marL="285750" indent="-285750">
              <a:buFont typeface="Arial" panose="020B0604020202020204" pitchFamily="34" charset="0"/>
              <a:buChar char="•"/>
            </a:pPr>
            <a:endParaRPr lang="en-US" sz="20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82438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B2D46E-BF86-824A-6AF9-2F1F4F479FFF}"/>
              </a:ext>
            </a:extLst>
          </p:cNvPr>
          <p:cNvSpPr>
            <a:spLocks noGrp="1"/>
          </p:cNvSpPr>
          <p:nvPr>
            <p:ph idx="1"/>
          </p:nvPr>
        </p:nvSpPr>
        <p:spPr>
          <a:xfrm>
            <a:off x="609600" y="878116"/>
            <a:ext cx="10972800" cy="4876800"/>
          </a:xfrm>
        </p:spPr>
        <p:txBody>
          <a:bodyPr>
            <a:normAutofit/>
          </a:bodyPr>
          <a:lstStyle/>
          <a:p>
            <a:r>
              <a:rPr lang="en-US" dirty="0">
                <a:latin typeface="+mn-lt"/>
              </a:rPr>
              <a:t>Convert data into various formats. JSON, EXCEL, CSV  (7-8) </a:t>
            </a:r>
          </a:p>
          <a:p>
            <a:r>
              <a:rPr lang="en-US" dirty="0">
                <a:latin typeface="+mn-lt"/>
              </a:rPr>
              <a:t>Item identification  (9-10) </a:t>
            </a:r>
          </a:p>
          <a:p>
            <a:r>
              <a:rPr lang="en-US" dirty="0">
                <a:latin typeface="+mn-lt"/>
              </a:rPr>
              <a:t>Interpolation (11) </a:t>
            </a:r>
          </a:p>
          <a:p>
            <a:r>
              <a:rPr lang="en-US" dirty="0">
                <a:latin typeface="+mn-lt"/>
              </a:rPr>
              <a:t>Estimate vs Actual Identification (12) </a:t>
            </a:r>
          </a:p>
        </p:txBody>
      </p:sp>
      <p:sp>
        <p:nvSpPr>
          <p:cNvPr id="3" name="Title 2">
            <a:extLst>
              <a:ext uri="{FF2B5EF4-FFF2-40B4-BE49-F238E27FC236}">
                <a16:creationId xmlns:a16="http://schemas.microsoft.com/office/drawing/2014/main" id="{B011163D-C3FB-FC64-EF12-E4094EE8FFB9}"/>
              </a:ext>
            </a:extLst>
          </p:cNvPr>
          <p:cNvSpPr>
            <a:spLocks noGrp="1"/>
          </p:cNvSpPr>
          <p:nvPr>
            <p:ph type="title"/>
          </p:nvPr>
        </p:nvSpPr>
        <p:spPr/>
        <p:txBody>
          <a:bodyPr>
            <a:normAutofit fontScale="90000"/>
          </a:bodyPr>
          <a:lstStyle/>
          <a:p>
            <a:r>
              <a:rPr lang="en-US" sz="3200" b="0" dirty="0">
                <a:solidFill>
                  <a:srgbClr val="002060"/>
                </a:solidFill>
                <a:latin typeface="+mj-lt"/>
              </a:rPr>
              <a:t>CAPE Key Features </a:t>
            </a:r>
          </a:p>
        </p:txBody>
      </p:sp>
      <p:sp>
        <p:nvSpPr>
          <p:cNvPr id="4" name="Slide Number Placeholder 3">
            <a:extLst>
              <a:ext uri="{FF2B5EF4-FFF2-40B4-BE49-F238E27FC236}">
                <a16:creationId xmlns:a16="http://schemas.microsoft.com/office/drawing/2014/main" id="{24EE27C6-7A7D-39C5-A226-04884A77E878}"/>
              </a:ext>
            </a:extLst>
          </p:cNvPr>
          <p:cNvSpPr>
            <a:spLocks noGrp="1"/>
          </p:cNvSpPr>
          <p:nvPr>
            <p:ph type="sldNum" sz="quarter" idx="4"/>
          </p:nvPr>
        </p:nvSpPr>
        <p:spPr/>
        <p:txBody>
          <a:bodyPr/>
          <a:lstStyle/>
          <a:p>
            <a:fld id="{F6458F6B-AB16-5E45-B1FC-35469E01949C}" type="slidenum">
              <a:rPr lang="en-US" smtClean="0"/>
              <a:pPr/>
              <a:t>6</a:t>
            </a:fld>
            <a:endParaRPr lang="en-US" dirty="0"/>
          </a:p>
        </p:txBody>
      </p:sp>
      <p:sp>
        <p:nvSpPr>
          <p:cNvPr id="5" name="Footer Placeholder 4">
            <a:extLst>
              <a:ext uri="{FF2B5EF4-FFF2-40B4-BE49-F238E27FC236}">
                <a16:creationId xmlns:a16="http://schemas.microsoft.com/office/drawing/2014/main" id="{7748BE3F-BF66-A57B-8889-969A1C2FEF32}"/>
              </a:ext>
            </a:extLst>
          </p:cNvPr>
          <p:cNvSpPr>
            <a:spLocks noGrp="1"/>
          </p:cNvSpPr>
          <p:nvPr>
            <p:ph type="ftr" sz="quarter" idx="11"/>
          </p:nvPr>
        </p:nvSpPr>
        <p:spPr/>
        <p:txBody>
          <a:bodyPr/>
          <a:lstStyle/>
          <a:p>
            <a:pPr algn="ctr"/>
            <a:r>
              <a:rPr lang="en-IN"/>
              <a:t>CA Proprietary &amp; Confidential </a:t>
            </a:r>
            <a:endParaRPr lang="en-IN" dirty="0"/>
          </a:p>
        </p:txBody>
      </p:sp>
    </p:spTree>
    <p:extLst>
      <p:ext uri="{BB962C8B-B14F-4D97-AF65-F5344CB8AC3E}">
        <p14:creationId xmlns:p14="http://schemas.microsoft.com/office/powerpoint/2010/main" val="3485771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2C8B059-9345-D029-AE7E-28350428A99C}"/>
              </a:ext>
            </a:extLst>
          </p:cNvPr>
          <p:cNvPicPr>
            <a:picLocks noChangeAspect="1"/>
          </p:cNvPicPr>
          <p:nvPr/>
        </p:nvPicPr>
        <p:blipFill>
          <a:blip r:embed="rId2"/>
          <a:stretch>
            <a:fillRect/>
          </a:stretch>
        </p:blipFill>
        <p:spPr>
          <a:xfrm>
            <a:off x="747801" y="1790920"/>
            <a:ext cx="5549086" cy="3103392"/>
          </a:xfrm>
          <a:prstGeom prst="rect">
            <a:avLst/>
          </a:prstGeom>
        </p:spPr>
      </p:pic>
      <p:sp>
        <p:nvSpPr>
          <p:cNvPr id="7" name="Title 2">
            <a:extLst>
              <a:ext uri="{FF2B5EF4-FFF2-40B4-BE49-F238E27FC236}">
                <a16:creationId xmlns:a16="http://schemas.microsoft.com/office/drawing/2014/main" id="{3C8DABA4-813A-7B5C-E59A-7D8DC36D5FBC}"/>
              </a:ext>
            </a:extLst>
          </p:cNvPr>
          <p:cNvSpPr>
            <a:spLocks noGrp="1"/>
          </p:cNvSpPr>
          <p:nvPr>
            <p:ph type="title"/>
          </p:nvPr>
        </p:nvSpPr>
        <p:spPr>
          <a:xfrm>
            <a:off x="89641" y="61835"/>
            <a:ext cx="10210800" cy="690113"/>
          </a:xfrm>
        </p:spPr>
        <p:txBody>
          <a:bodyPr>
            <a:normAutofit/>
          </a:bodyPr>
          <a:lstStyle/>
          <a:p>
            <a:r>
              <a:rPr lang="en-US" sz="3200" b="0" dirty="0">
                <a:solidFill>
                  <a:srgbClr val="002060"/>
                </a:solidFill>
                <a:latin typeface="+mj-lt"/>
              </a:rPr>
              <a:t>Conversion to JSON</a:t>
            </a:r>
          </a:p>
        </p:txBody>
      </p:sp>
      <p:sp>
        <p:nvSpPr>
          <p:cNvPr id="17" name="Slide Number Placeholder 9">
            <a:extLst>
              <a:ext uri="{FF2B5EF4-FFF2-40B4-BE49-F238E27FC236}">
                <a16:creationId xmlns:a16="http://schemas.microsoft.com/office/drawing/2014/main" id="{9F829452-A24A-F064-EFE0-5CD86FD5D3BF}"/>
              </a:ext>
            </a:extLst>
          </p:cNvPr>
          <p:cNvSpPr>
            <a:spLocks noGrp="1"/>
          </p:cNvSpPr>
          <p:nvPr>
            <p:ph type="sldNum" sz="quarter" idx="4"/>
          </p:nvPr>
        </p:nvSpPr>
        <p:spPr>
          <a:xfrm>
            <a:off x="11838577" y="6576785"/>
            <a:ext cx="230051" cy="365125"/>
          </a:xfrm>
        </p:spPr>
        <p:txBody>
          <a:bodyPr/>
          <a:lstStyle/>
          <a:p>
            <a:fld id="{F6458F6B-AB16-5E45-B1FC-35469E01949C}" type="slidenum">
              <a:rPr lang="en-US" sz="800" smtClean="0"/>
              <a:pPr/>
              <a:t>7</a:t>
            </a:fld>
            <a:endParaRPr lang="en-US" sz="800" dirty="0"/>
          </a:p>
        </p:txBody>
      </p:sp>
      <p:sp>
        <p:nvSpPr>
          <p:cNvPr id="5" name="Footer Placeholder 4">
            <a:extLst>
              <a:ext uri="{FF2B5EF4-FFF2-40B4-BE49-F238E27FC236}">
                <a16:creationId xmlns:a16="http://schemas.microsoft.com/office/drawing/2014/main" id="{E8B1C654-6695-664E-C042-CB57ABAD0023}"/>
              </a:ext>
            </a:extLst>
          </p:cNvPr>
          <p:cNvSpPr>
            <a:spLocks noGrp="1"/>
          </p:cNvSpPr>
          <p:nvPr>
            <p:ph type="ftr" sz="quarter" idx="11"/>
          </p:nvPr>
        </p:nvSpPr>
        <p:spPr/>
        <p:txBody>
          <a:bodyPr/>
          <a:lstStyle/>
          <a:p>
            <a:pPr algn="ctr"/>
            <a:r>
              <a:rPr lang="en-IN" dirty="0"/>
              <a:t>CA Proprietary &amp; Confidential </a:t>
            </a:r>
          </a:p>
        </p:txBody>
      </p:sp>
      <p:sp>
        <p:nvSpPr>
          <p:cNvPr id="6" name="TextBox 5">
            <a:extLst>
              <a:ext uri="{FF2B5EF4-FFF2-40B4-BE49-F238E27FC236}">
                <a16:creationId xmlns:a16="http://schemas.microsoft.com/office/drawing/2014/main" id="{0B754948-31CE-F735-A882-65F2ECE5D9A4}"/>
              </a:ext>
            </a:extLst>
          </p:cNvPr>
          <p:cNvSpPr txBox="1"/>
          <p:nvPr/>
        </p:nvSpPr>
        <p:spPr>
          <a:xfrm>
            <a:off x="97920" y="699648"/>
            <a:ext cx="10630969" cy="1015663"/>
          </a:xfrm>
          <a:prstGeom prst="rect">
            <a:avLst/>
          </a:prstGeom>
          <a:noFill/>
        </p:spPr>
        <p:txBody>
          <a:bodyPr wrap="square" rtlCol="0">
            <a:spAutoFit/>
          </a:bodyPr>
          <a:lstStyle/>
          <a:p>
            <a:r>
              <a:rPr lang="en-US" sz="2000" dirty="0">
                <a:latin typeface="Calibri" panose="020F0502020204030204" pitchFamily="34" charset="0"/>
                <a:cs typeface="Times New Roman" panose="02020603050405020304" pitchFamily="18" charset="0"/>
              </a:rPr>
              <a:t>The Context Analytics Insight Extractor uses the same parsing engine that processes millions of company regulatory filings and assorted financial reports to extract financial metrics and convert them into a JSON format, allowing quick search and plotting capabilities.</a:t>
            </a:r>
          </a:p>
        </p:txBody>
      </p:sp>
      <p:sp>
        <p:nvSpPr>
          <p:cNvPr id="8" name="Rectangle 4">
            <a:extLst>
              <a:ext uri="{FF2B5EF4-FFF2-40B4-BE49-F238E27FC236}">
                <a16:creationId xmlns:a16="http://schemas.microsoft.com/office/drawing/2014/main" id="{4160E8B8-550D-9C3F-A31E-A4AA15DA93E5}"/>
              </a:ext>
            </a:extLst>
          </p:cNvPr>
          <p:cNvSpPr>
            <a:spLocks noChangeArrowheads="1"/>
          </p:cNvSpPr>
          <p:nvPr/>
        </p:nvSpPr>
        <p:spPr bwMode="auto">
          <a:xfrm flipV="1">
            <a:off x="1339442" y="2045203"/>
            <a:ext cx="917936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30" name="Picture 6" descr="Pitch Deck Financial Projections Slide | How-to Instructions">
            <a:extLst>
              <a:ext uri="{FF2B5EF4-FFF2-40B4-BE49-F238E27FC236}">
                <a16:creationId xmlns:a16="http://schemas.microsoft.com/office/drawing/2014/main" id="{5EC8925E-5028-638D-5771-35F771FD34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83" r="1659" b="5926"/>
          <a:stretch/>
        </p:blipFill>
        <p:spPr bwMode="auto">
          <a:xfrm>
            <a:off x="1891558" y="3648393"/>
            <a:ext cx="5299098" cy="2928392"/>
          </a:xfrm>
          <a:prstGeom prst="rect">
            <a:avLst/>
          </a:prstGeom>
          <a:noFill/>
          <a:ln>
            <a:solidFill>
              <a:schemeClr val="bg2">
                <a:lumMod val="50000"/>
              </a:schemeClr>
            </a:solidFill>
          </a:ln>
          <a:extLst>
            <a:ext uri="{909E8E84-426E-40DD-AFC4-6F175D3DCCD1}">
              <a14:hiddenFill xmlns:a14="http://schemas.microsoft.com/office/drawing/2010/main">
                <a:solidFill>
                  <a:srgbClr val="FFFFFF"/>
                </a:solidFill>
              </a14:hiddenFill>
            </a:ext>
          </a:extLst>
        </p:spPr>
      </p:pic>
      <p:sp>
        <p:nvSpPr>
          <p:cNvPr id="16" name="Right Arrow 15">
            <a:extLst>
              <a:ext uri="{FF2B5EF4-FFF2-40B4-BE49-F238E27FC236}">
                <a16:creationId xmlns:a16="http://schemas.microsoft.com/office/drawing/2014/main" id="{6EBC9329-C849-8E39-E799-0396925701C3}"/>
              </a:ext>
            </a:extLst>
          </p:cNvPr>
          <p:cNvSpPr/>
          <p:nvPr/>
        </p:nvSpPr>
        <p:spPr>
          <a:xfrm>
            <a:off x="5871771" y="2322752"/>
            <a:ext cx="1326339" cy="344688"/>
          </a:xfrm>
          <a:prstGeom prst="rightArrow">
            <a:avLst/>
          </a:prstGeom>
          <a:solidFill>
            <a:srgbClr val="48D395"/>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2FFAFB17-AFFB-72EB-5CDD-BF4BB65A3928}"/>
              </a:ext>
            </a:extLst>
          </p:cNvPr>
          <p:cNvPicPr>
            <a:picLocks noChangeAspect="1"/>
          </p:cNvPicPr>
          <p:nvPr/>
        </p:nvPicPr>
        <p:blipFill>
          <a:blip r:embed="rId4"/>
          <a:stretch>
            <a:fillRect/>
          </a:stretch>
        </p:blipFill>
        <p:spPr>
          <a:xfrm>
            <a:off x="9308312" y="2379013"/>
            <a:ext cx="1984259" cy="4497219"/>
          </a:xfrm>
          <a:prstGeom prst="rect">
            <a:avLst/>
          </a:prstGeom>
          <a:ln>
            <a:solidFill>
              <a:srgbClr val="003C6E"/>
            </a:solidFill>
          </a:ln>
        </p:spPr>
      </p:pic>
      <p:pic>
        <p:nvPicPr>
          <p:cNvPr id="21" name="Picture 20">
            <a:extLst>
              <a:ext uri="{FF2B5EF4-FFF2-40B4-BE49-F238E27FC236}">
                <a16:creationId xmlns:a16="http://schemas.microsoft.com/office/drawing/2014/main" id="{0A95F43C-8620-497F-23E0-991C7C08970E}"/>
              </a:ext>
            </a:extLst>
          </p:cNvPr>
          <p:cNvPicPr>
            <a:picLocks noChangeAspect="1"/>
          </p:cNvPicPr>
          <p:nvPr/>
        </p:nvPicPr>
        <p:blipFill>
          <a:blip r:embed="rId5"/>
          <a:stretch>
            <a:fillRect/>
          </a:stretch>
        </p:blipFill>
        <p:spPr>
          <a:xfrm>
            <a:off x="7321653" y="1690674"/>
            <a:ext cx="1986659" cy="3476652"/>
          </a:xfrm>
          <a:prstGeom prst="rect">
            <a:avLst/>
          </a:prstGeom>
          <a:ln>
            <a:solidFill>
              <a:srgbClr val="003C6E"/>
            </a:solidFill>
          </a:ln>
        </p:spPr>
      </p:pic>
      <p:sp>
        <p:nvSpPr>
          <p:cNvPr id="2" name="Right Arrow 15">
            <a:extLst>
              <a:ext uri="{FF2B5EF4-FFF2-40B4-BE49-F238E27FC236}">
                <a16:creationId xmlns:a16="http://schemas.microsoft.com/office/drawing/2014/main" id="{9745F7C0-B5C2-ED14-1399-EA9ECC17DB7F}"/>
              </a:ext>
            </a:extLst>
          </p:cNvPr>
          <p:cNvSpPr/>
          <p:nvPr/>
        </p:nvSpPr>
        <p:spPr>
          <a:xfrm>
            <a:off x="7462684" y="5774767"/>
            <a:ext cx="1714631" cy="344688"/>
          </a:xfrm>
          <a:prstGeom prst="rightArrow">
            <a:avLst/>
          </a:prstGeom>
          <a:solidFill>
            <a:srgbClr val="48D395"/>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037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
            <a:extLst>
              <a:ext uri="{FF2B5EF4-FFF2-40B4-BE49-F238E27FC236}">
                <a16:creationId xmlns:a16="http://schemas.microsoft.com/office/drawing/2014/main" id="{40F7F39B-7BDF-71DE-6E3B-AAB2FE62D096}"/>
              </a:ext>
            </a:extLst>
          </p:cNvPr>
          <p:cNvSpPr>
            <a:spLocks noGrp="1"/>
          </p:cNvSpPr>
          <p:nvPr>
            <p:ph type="title"/>
          </p:nvPr>
        </p:nvSpPr>
        <p:spPr>
          <a:xfrm>
            <a:off x="308005" y="113740"/>
            <a:ext cx="10210800" cy="690113"/>
          </a:xfrm>
        </p:spPr>
        <p:txBody>
          <a:bodyPr>
            <a:normAutofit/>
          </a:bodyPr>
          <a:lstStyle/>
          <a:p>
            <a:r>
              <a:rPr lang="en-US" sz="3200" b="0" dirty="0">
                <a:solidFill>
                  <a:srgbClr val="002060"/>
                </a:solidFill>
                <a:latin typeface="+mj-lt"/>
              </a:rPr>
              <a:t>Multiple Centralized Format Options</a:t>
            </a:r>
          </a:p>
        </p:txBody>
      </p:sp>
      <p:sp>
        <p:nvSpPr>
          <p:cNvPr id="22" name="Slide Number Placeholder 9">
            <a:extLst>
              <a:ext uri="{FF2B5EF4-FFF2-40B4-BE49-F238E27FC236}">
                <a16:creationId xmlns:a16="http://schemas.microsoft.com/office/drawing/2014/main" id="{88419D75-39E6-8EC3-C5E6-89CE91C535B7}"/>
              </a:ext>
            </a:extLst>
          </p:cNvPr>
          <p:cNvSpPr>
            <a:spLocks noGrp="1"/>
          </p:cNvSpPr>
          <p:nvPr>
            <p:ph type="sldNum" sz="quarter" idx="4"/>
          </p:nvPr>
        </p:nvSpPr>
        <p:spPr>
          <a:xfrm>
            <a:off x="11838577" y="6576785"/>
            <a:ext cx="230051" cy="365125"/>
          </a:xfrm>
        </p:spPr>
        <p:txBody>
          <a:bodyPr/>
          <a:lstStyle/>
          <a:p>
            <a:fld id="{F6458F6B-AB16-5E45-B1FC-35469E01949C}" type="slidenum">
              <a:rPr lang="en-US" sz="800" smtClean="0"/>
              <a:pPr/>
              <a:t>8</a:t>
            </a:fld>
            <a:endParaRPr lang="en-US" sz="800" dirty="0"/>
          </a:p>
        </p:txBody>
      </p:sp>
      <p:sp>
        <p:nvSpPr>
          <p:cNvPr id="5" name="Footer Placeholder 4">
            <a:extLst>
              <a:ext uri="{FF2B5EF4-FFF2-40B4-BE49-F238E27FC236}">
                <a16:creationId xmlns:a16="http://schemas.microsoft.com/office/drawing/2014/main" id="{02E4CB31-1A09-E573-8BCE-CA0158F080FE}"/>
              </a:ext>
            </a:extLst>
          </p:cNvPr>
          <p:cNvSpPr>
            <a:spLocks noGrp="1"/>
          </p:cNvSpPr>
          <p:nvPr>
            <p:ph type="ftr" sz="quarter" idx="11"/>
          </p:nvPr>
        </p:nvSpPr>
        <p:spPr/>
        <p:txBody>
          <a:bodyPr/>
          <a:lstStyle/>
          <a:p>
            <a:pPr algn="ctr"/>
            <a:r>
              <a:rPr lang="en-IN" dirty="0"/>
              <a:t>CA Proprietary &amp; Confidential </a:t>
            </a:r>
          </a:p>
        </p:txBody>
      </p:sp>
      <p:sp>
        <p:nvSpPr>
          <p:cNvPr id="21" name="TextBox 20">
            <a:extLst>
              <a:ext uri="{FF2B5EF4-FFF2-40B4-BE49-F238E27FC236}">
                <a16:creationId xmlns:a16="http://schemas.microsoft.com/office/drawing/2014/main" id="{C713C5B6-7159-1F0F-3456-22065A4C4E92}"/>
              </a:ext>
            </a:extLst>
          </p:cNvPr>
          <p:cNvSpPr txBox="1"/>
          <p:nvPr/>
        </p:nvSpPr>
        <p:spPr>
          <a:xfrm>
            <a:off x="497840" y="935525"/>
            <a:ext cx="10437194" cy="215866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t>Pivoted and unpivoted data</a:t>
            </a:r>
          </a:p>
          <a:p>
            <a:pPr marL="742950" lvl="1" indent="-285750">
              <a:lnSpc>
                <a:spcPct val="150000"/>
              </a:lnSpc>
              <a:buFont typeface="Arial" panose="020B0604020202020204" pitchFamily="34" charset="0"/>
              <a:buChar char="•"/>
            </a:pPr>
            <a:r>
              <a:rPr lang="en-US" sz="2400" dirty="0"/>
              <a:t>Pivoted data for excel and manual analysis (Top)</a:t>
            </a:r>
          </a:p>
          <a:p>
            <a:pPr marL="742950" lvl="1" indent="-285750">
              <a:lnSpc>
                <a:spcPct val="150000"/>
              </a:lnSpc>
              <a:buFont typeface="Arial" panose="020B0604020202020204" pitchFamily="34" charset="0"/>
              <a:buChar char="•"/>
            </a:pPr>
            <a:r>
              <a:rPr lang="en-US" sz="2400" dirty="0"/>
              <a:t>Unpivoted data for advanced data analysis and visualizations (Bottom) </a:t>
            </a:r>
          </a:p>
          <a:p>
            <a:pPr marL="285750" indent="-285750">
              <a:lnSpc>
                <a:spcPct val="150000"/>
              </a:lnSpc>
              <a:buFont typeface="Arial" panose="020B0604020202020204" pitchFamily="34" charset="0"/>
              <a:buChar char="•"/>
            </a:pPr>
            <a:endParaRPr lang="en-US" sz="2000" dirty="0">
              <a:latin typeface="Segoe UI" panose="020B0502040204020203" pitchFamily="34" charset="0"/>
              <a:cs typeface="Segoe UI" panose="020B0502040204020203" pitchFamily="34" charset="0"/>
            </a:endParaRPr>
          </a:p>
        </p:txBody>
      </p:sp>
      <p:pic>
        <p:nvPicPr>
          <p:cNvPr id="8" name="Picture 7">
            <a:extLst>
              <a:ext uri="{FF2B5EF4-FFF2-40B4-BE49-F238E27FC236}">
                <a16:creationId xmlns:a16="http://schemas.microsoft.com/office/drawing/2014/main" id="{F19D9EE4-1CC9-01CC-97C6-B0AA14815985}"/>
              </a:ext>
            </a:extLst>
          </p:cNvPr>
          <p:cNvPicPr>
            <a:picLocks noChangeAspect="1"/>
          </p:cNvPicPr>
          <p:nvPr/>
        </p:nvPicPr>
        <p:blipFill rotWithShape="1">
          <a:blip r:embed="rId2">
            <a:extLst>
              <a:ext uri="{28A0092B-C50C-407E-A947-70E740481C1C}">
                <a14:useLocalDpi xmlns:a14="http://schemas.microsoft.com/office/drawing/2010/main" val="0"/>
              </a:ext>
            </a:extLst>
          </a:blip>
          <a:srcRect l="10338"/>
          <a:stretch/>
        </p:blipFill>
        <p:spPr>
          <a:xfrm>
            <a:off x="1126435" y="3131820"/>
            <a:ext cx="10504976" cy="976353"/>
          </a:xfrm>
          <a:prstGeom prst="rect">
            <a:avLst/>
          </a:prstGeom>
          <a:ln>
            <a:solidFill>
              <a:schemeClr val="tx1"/>
            </a:solidFill>
          </a:ln>
        </p:spPr>
      </p:pic>
      <p:pic>
        <p:nvPicPr>
          <p:cNvPr id="10" name="Picture 9" descr="A white sheet with black text&#10;&#10;Description automatically generated">
            <a:extLst>
              <a:ext uri="{FF2B5EF4-FFF2-40B4-BE49-F238E27FC236}">
                <a16:creationId xmlns:a16="http://schemas.microsoft.com/office/drawing/2014/main" id="{C44BE3CE-33CD-A8E9-3185-146B1A79A5F2}"/>
              </a:ext>
            </a:extLst>
          </p:cNvPr>
          <p:cNvPicPr>
            <a:picLocks noChangeAspect="1"/>
          </p:cNvPicPr>
          <p:nvPr/>
        </p:nvPicPr>
        <p:blipFill rotWithShape="1">
          <a:blip r:embed="rId3">
            <a:extLst>
              <a:ext uri="{28A0092B-C50C-407E-A947-70E740481C1C}">
                <a14:useLocalDpi xmlns:a14="http://schemas.microsoft.com/office/drawing/2010/main" val="0"/>
              </a:ext>
            </a:extLst>
          </a:blip>
          <a:srcRect r="11803"/>
          <a:stretch/>
        </p:blipFill>
        <p:spPr>
          <a:xfrm>
            <a:off x="530057" y="4580760"/>
            <a:ext cx="10443173" cy="1528491"/>
          </a:xfrm>
          <a:prstGeom prst="rect">
            <a:avLst/>
          </a:prstGeom>
          <a:ln>
            <a:solidFill>
              <a:schemeClr val="tx1"/>
            </a:solidFill>
          </a:ln>
        </p:spPr>
      </p:pic>
      <p:sp>
        <p:nvSpPr>
          <p:cNvPr id="2" name="Rectangle 1">
            <a:extLst>
              <a:ext uri="{FF2B5EF4-FFF2-40B4-BE49-F238E27FC236}">
                <a16:creationId xmlns:a16="http://schemas.microsoft.com/office/drawing/2014/main" id="{68B2999A-31AC-F0DA-EF79-182121B85E54}"/>
              </a:ext>
            </a:extLst>
          </p:cNvPr>
          <p:cNvSpPr/>
          <p:nvPr/>
        </p:nvSpPr>
        <p:spPr>
          <a:xfrm>
            <a:off x="5486399" y="3344349"/>
            <a:ext cx="1113183" cy="80145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65A4DC4D-5A6D-7388-3832-17462C3C24F0}"/>
              </a:ext>
            </a:extLst>
          </p:cNvPr>
          <p:cNvSpPr/>
          <p:nvPr/>
        </p:nvSpPr>
        <p:spPr>
          <a:xfrm>
            <a:off x="8580784" y="4982818"/>
            <a:ext cx="1557129" cy="2385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20307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
            <a:extLst>
              <a:ext uri="{FF2B5EF4-FFF2-40B4-BE49-F238E27FC236}">
                <a16:creationId xmlns:a16="http://schemas.microsoft.com/office/drawing/2014/main" id="{40F7F39B-7BDF-71DE-6E3B-AAB2FE62D096}"/>
              </a:ext>
            </a:extLst>
          </p:cNvPr>
          <p:cNvSpPr>
            <a:spLocks noGrp="1"/>
          </p:cNvSpPr>
          <p:nvPr>
            <p:ph type="title"/>
          </p:nvPr>
        </p:nvSpPr>
        <p:spPr>
          <a:xfrm>
            <a:off x="308005" y="113740"/>
            <a:ext cx="10210800" cy="690113"/>
          </a:xfrm>
        </p:spPr>
        <p:txBody>
          <a:bodyPr>
            <a:normAutofit/>
          </a:bodyPr>
          <a:lstStyle/>
          <a:p>
            <a:r>
              <a:rPr lang="en-US" sz="3200" b="0" dirty="0">
                <a:solidFill>
                  <a:srgbClr val="002060"/>
                </a:solidFill>
                <a:latin typeface="+mj-lt"/>
              </a:rPr>
              <a:t>Top Line Identification</a:t>
            </a:r>
          </a:p>
        </p:txBody>
      </p:sp>
      <p:sp>
        <p:nvSpPr>
          <p:cNvPr id="22" name="Slide Number Placeholder 9">
            <a:extLst>
              <a:ext uri="{FF2B5EF4-FFF2-40B4-BE49-F238E27FC236}">
                <a16:creationId xmlns:a16="http://schemas.microsoft.com/office/drawing/2014/main" id="{88419D75-39E6-8EC3-C5E6-89CE91C535B7}"/>
              </a:ext>
            </a:extLst>
          </p:cNvPr>
          <p:cNvSpPr>
            <a:spLocks noGrp="1"/>
          </p:cNvSpPr>
          <p:nvPr>
            <p:ph type="sldNum" sz="quarter" idx="4"/>
          </p:nvPr>
        </p:nvSpPr>
        <p:spPr>
          <a:xfrm>
            <a:off x="11948883" y="7153977"/>
            <a:ext cx="230051" cy="365125"/>
          </a:xfrm>
        </p:spPr>
        <p:txBody>
          <a:bodyPr/>
          <a:lstStyle/>
          <a:p>
            <a:fld id="{F6458F6B-AB16-5E45-B1FC-35469E01949C}" type="slidenum">
              <a:rPr lang="en-US" sz="800" smtClean="0"/>
              <a:pPr/>
              <a:t>9</a:t>
            </a:fld>
            <a:endParaRPr lang="en-US" sz="800" dirty="0"/>
          </a:p>
        </p:txBody>
      </p:sp>
      <p:sp>
        <p:nvSpPr>
          <p:cNvPr id="5" name="Footer Placeholder 4">
            <a:extLst>
              <a:ext uri="{FF2B5EF4-FFF2-40B4-BE49-F238E27FC236}">
                <a16:creationId xmlns:a16="http://schemas.microsoft.com/office/drawing/2014/main" id="{02E4CB31-1A09-E573-8BCE-CA0158F080FE}"/>
              </a:ext>
            </a:extLst>
          </p:cNvPr>
          <p:cNvSpPr>
            <a:spLocks noGrp="1"/>
          </p:cNvSpPr>
          <p:nvPr>
            <p:ph type="ftr" sz="quarter" idx="11"/>
          </p:nvPr>
        </p:nvSpPr>
        <p:spPr>
          <a:xfrm>
            <a:off x="4148906" y="7265887"/>
            <a:ext cx="4114800" cy="170334"/>
          </a:xfrm>
        </p:spPr>
        <p:txBody>
          <a:bodyPr/>
          <a:lstStyle/>
          <a:p>
            <a:r>
              <a:rPr lang="en-IN"/>
              <a:t>CA Proprietary &amp; Confidential </a:t>
            </a:r>
            <a:endParaRPr lang="en-IN" dirty="0"/>
          </a:p>
        </p:txBody>
      </p:sp>
      <p:grpSp>
        <p:nvGrpSpPr>
          <p:cNvPr id="11" name="Group 10">
            <a:extLst>
              <a:ext uri="{FF2B5EF4-FFF2-40B4-BE49-F238E27FC236}">
                <a16:creationId xmlns:a16="http://schemas.microsoft.com/office/drawing/2014/main" id="{1D397F13-7912-8298-CE99-EF313A227F1D}"/>
              </a:ext>
            </a:extLst>
          </p:cNvPr>
          <p:cNvGrpSpPr/>
          <p:nvPr/>
        </p:nvGrpSpPr>
        <p:grpSpPr>
          <a:xfrm>
            <a:off x="308005" y="3736297"/>
            <a:ext cx="7591425" cy="2874968"/>
            <a:chOff x="0" y="3798568"/>
            <a:chExt cx="7591425" cy="2874968"/>
          </a:xfrm>
        </p:grpSpPr>
        <p:pic>
          <p:nvPicPr>
            <p:cNvPr id="3" name="Picture 2" descr="A screenshot of a computer screen&#10;&#10;Description automatically generated">
              <a:extLst>
                <a:ext uri="{FF2B5EF4-FFF2-40B4-BE49-F238E27FC236}">
                  <a16:creationId xmlns:a16="http://schemas.microsoft.com/office/drawing/2014/main" id="{87743F60-12B4-66C7-086B-4852A8D606B8}"/>
                </a:ext>
              </a:extLst>
            </p:cNvPr>
            <p:cNvPicPr>
              <a:picLocks noChangeAspect="1"/>
            </p:cNvPicPr>
            <p:nvPr/>
          </p:nvPicPr>
          <p:blipFill rotWithShape="1">
            <a:blip r:embed="rId3">
              <a:extLst>
                <a:ext uri="{28A0092B-C50C-407E-A947-70E740481C1C}">
                  <a14:useLocalDpi xmlns:a14="http://schemas.microsoft.com/office/drawing/2010/main" val="0"/>
                </a:ext>
              </a:extLst>
            </a:blip>
            <a:srcRect t="4660"/>
            <a:stretch/>
          </p:blipFill>
          <p:spPr>
            <a:xfrm>
              <a:off x="0" y="3798568"/>
              <a:ext cx="7591425" cy="2869435"/>
            </a:xfrm>
            <a:prstGeom prst="rect">
              <a:avLst/>
            </a:prstGeom>
            <a:ln>
              <a:solidFill>
                <a:schemeClr val="tx1"/>
              </a:solidFill>
            </a:ln>
          </p:spPr>
        </p:pic>
        <p:sp>
          <p:nvSpPr>
            <p:cNvPr id="4" name="Rectangle 3">
              <a:extLst>
                <a:ext uri="{FF2B5EF4-FFF2-40B4-BE49-F238E27FC236}">
                  <a16:creationId xmlns:a16="http://schemas.microsoft.com/office/drawing/2014/main" id="{8F896FDF-E40A-15FF-AAC9-B77076264CC2}"/>
                </a:ext>
              </a:extLst>
            </p:cNvPr>
            <p:cNvSpPr/>
            <p:nvPr/>
          </p:nvSpPr>
          <p:spPr>
            <a:xfrm>
              <a:off x="0" y="5779039"/>
              <a:ext cx="1447017" cy="888964"/>
            </a:xfrm>
            <a:prstGeom prst="rect">
              <a:avLst/>
            </a:prstGeom>
            <a:noFill/>
            <a:ln w="349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8C92AD7-C977-DDE6-E139-3A65F94601EB}"/>
                </a:ext>
              </a:extLst>
            </p:cNvPr>
            <p:cNvSpPr/>
            <p:nvPr/>
          </p:nvSpPr>
          <p:spPr>
            <a:xfrm>
              <a:off x="0" y="6573923"/>
              <a:ext cx="7591425" cy="9961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07547AF6-BB74-1B38-FB1B-0C7BB19D024D}"/>
              </a:ext>
            </a:extLst>
          </p:cNvPr>
          <p:cNvGrpSpPr/>
          <p:nvPr/>
        </p:nvGrpSpPr>
        <p:grpSpPr>
          <a:xfrm>
            <a:off x="4609560" y="2925760"/>
            <a:ext cx="7304144" cy="3343779"/>
            <a:chOff x="4045477" y="2601237"/>
            <a:chExt cx="7304144" cy="3343779"/>
          </a:xfrm>
        </p:grpSpPr>
        <p:pic>
          <p:nvPicPr>
            <p:cNvPr id="7" name="Picture 6" descr="A screenshot of a spreadsheet&#10;&#10;Description automatically generated">
              <a:extLst>
                <a:ext uri="{FF2B5EF4-FFF2-40B4-BE49-F238E27FC236}">
                  <a16:creationId xmlns:a16="http://schemas.microsoft.com/office/drawing/2014/main" id="{72114F96-FA29-0296-2A54-69963CDA66B5}"/>
                </a:ext>
              </a:extLst>
            </p:cNvPr>
            <p:cNvPicPr>
              <a:picLocks noChangeAspect="1"/>
            </p:cNvPicPr>
            <p:nvPr/>
          </p:nvPicPr>
          <p:blipFill rotWithShape="1">
            <a:blip r:embed="rId4">
              <a:extLst>
                <a:ext uri="{28A0092B-C50C-407E-A947-70E740481C1C}">
                  <a14:useLocalDpi xmlns:a14="http://schemas.microsoft.com/office/drawing/2010/main" val="0"/>
                </a:ext>
              </a:extLst>
            </a:blip>
            <a:srcRect r="6024"/>
            <a:stretch/>
          </p:blipFill>
          <p:spPr>
            <a:xfrm>
              <a:off x="4045477" y="2601237"/>
              <a:ext cx="7304144" cy="3343779"/>
            </a:xfrm>
            <a:prstGeom prst="rect">
              <a:avLst/>
            </a:prstGeom>
            <a:ln>
              <a:solidFill>
                <a:schemeClr val="tx1"/>
              </a:solidFill>
            </a:ln>
          </p:spPr>
        </p:pic>
        <p:sp>
          <p:nvSpPr>
            <p:cNvPr id="8" name="Rectangle 7">
              <a:extLst>
                <a:ext uri="{FF2B5EF4-FFF2-40B4-BE49-F238E27FC236}">
                  <a16:creationId xmlns:a16="http://schemas.microsoft.com/office/drawing/2014/main" id="{AF6B29C2-FB77-843F-27BC-4B50A20CA25A}"/>
                </a:ext>
              </a:extLst>
            </p:cNvPr>
            <p:cNvSpPr/>
            <p:nvPr/>
          </p:nvSpPr>
          <p:spPr>
            <a:xfrm>
              <a:off x="4178422" y="3828643"/>
              <a:ext cx="7065181" cy="1571695"/>
            </a:xfrm>
            <a:prstGeom prst="rect">
              <a:avLst/>
            </a:prstGeom>
            <a:noFill/>
            <a:ln w="349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AE06615F-8397-3F42-95BA-E4451C53B166}"/>
              </a:ext>
            </a:extLst>
          </p:cNvPr>
          <p:cNvSpPr txBox="1"/>
          <p:nvPr/>
        </p:nvSpPr>
        <p:spPr>
          <a:xfrm>
            <a:off x="386650" y="588461"/>
            <a:ext cx="9519350" cy="235295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effectLst/>
                <a:ea typeface="Calibri" panose="020F0502020204030204" pitchFamily="34" charset="0"/>
                <a:cs typeface="Times New Roman" panose="02020603050405020304" pitchFamily="18" charset="0"/>
              </a:rPr>
              <a:t>Streamlines the evaluation process</a:t>
            </a:r>
          </a:p>
          <a:p>
            <a:pPr marL="285750" indent="-285750">
              <a:lnSpc>
                <a:spcPct val="150000"/>
              </a:lnSpc>
              <a:buFont typeface="Arial" panose="020B0604020202020204" pitchFamily="34" charset="0"/>
              <a:buChar char="•"/>
            </a:pPr>
            <a:r>
              <a:rPr lang="en-US" sz="2000" dirty="0">
                <a:ea typeface="Calibri" panose="020F0502020204030204" pitchFamily="34" charset="0"/>
                <a:cs typeface="Times New Roman" panose="02020603050405020304" pitchFamily="18" charset="0"/>
              </a:rPr>
              <a:t>F</a:t>
            </a:r>
            <a:r>
              <a:rPr lang="en-US" sz="2000" dirty="0">
                <a:effectLst/>
                <a:ea typeface="Calibri" panose="020F0502020204030204" pitchFamily="34" charset="0"/>
                <a:cs typeface="Times New Roman" panose="02020603050405020304" pitchFamily="18" charset="0"/>
              </a:rPr>
              <a:t>ilters out irrelevant headings, documents, and files, programmatically identifying a top-line series associated with each company</a:t>
            </a:r>
            <a:r>
              <a:rPr lang="en-US" sz="2000" dirty="0">
                <a:effectLst/>
              </a:rPr>
              <a:t> </a:t>
            </a:r>
          </a:p>
          <a:p>
            <a:pPr marL="285750" indent="-285750">
              <a:lnSpc>
                <a:spcPct val="150000"/>
              </a:lnSpc>
              <a:buFont typeface="Arial" panose="020B0604020202020204" pitchFamily="34" charset="0"/>
              <a:buChar char="•"/>
            </a:pPr>
            <a:r>
              <a:rPr lang="en-US" sz="2000" dirty="0"/>
              <a:t>Option for sharing all extracted data with no filtering</a:t>
            </a:r>
          </a:p>
          <a:p>
            <a:pPr marL="285750" indent="-285750">
              <a:lnSpc>
                <a:spcPct val="150000"/>
              </a:lnSpc>
              <a:buFont typeface="Arial" panose="020B0604020202020204" pitchFamily="34" charset="0"/>
              <a:buChar char="•"/>
            </a:pPr>
            <a:r>
              <a:rPr lang="en-US" sz="2000" dirty="0"/>
              <a:t>Can be expanded for other items: Cost, NI, Employees… </a:t>
            </a:r>
          </a:p>
        </p:txBody>
      </p:sp>
    </p:spTree>
    <p:extLst>
      <p:ext uri="{BB962C8B-B14F-4D97-AF65-F5344CB8AC3E}">
        <p14:creationId xmlns:p14="http://schemas.microsoft.com/office/powerpoint/2010/main" val="1552897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FED6B3-5636-2CE4-A0F0-75285CE91B00}"/>
              </a:ext>
            </a:extLst>
          </p:cNvPr>
          <p:cNvSpPr>
            <a:spLocks noGrp="1"/>
          </p:cNvSpPr>
          <p:nvPr>
            <p:ph type="title"/>
          </p:nvPr>
        </p:nvSpPr>
        <p:spPr>
          <a:xfrm>
            <a:off x="401320" y="98653"/>
            <a:ext cx="10972800" cy="563563"/>
          </a:xfrm>
        </p:spPr>
        <p:txBody>
          <a:bodyPr>
            <a:normAutofit fontScale="90000"/>
          </a:bodyPr>
          <a:lstStyle/>
          <a:p>
            <a:r>
              <a:rPr lang="en-US" sz="3200" b="0" dirty="0">
                <a:solidFill>
                  <a:srgbClr val="002060"/>
                </a:solidFill>
                <a:latin typeface="+mj-lt"/>
              </a:rPr>
              <a:t>Chart Example</a:t>
            </a:r>
          </a:p>
        </p:txBody>
      </p:sp>
      <p:sp>
        <p:nvSpPr>
          <p:cNvPr id="4" name="Slide Number Placeholder 3">
            <a:extLst>
              <a:ext uri="{FF2B5EF4-FFF2-40B4-BE49-F238E27FC236}">
                <a16:creationId xmlns:a16="http://schemas.microsoft.com/office/drawing/2014/main" id="{D2F7728A-BEAA-E3E5-ED40-C5ED9081AF26}"/>
              </a:ext>
            </a:extLst>
          </p:cNvPr>
          <p:cNvSpPr>
            <a:spLocks noGrp="1"/>
          </p:cNvSpPr>
          <p:nvPr>
            <p:ph type="sldNum" sz="quarter" idx="4"/>
          </p:nvPr>
        </p:nvSpPr>
        <p:spPr/>
        <p:txBody>
          <a:bodyPr/>
          <a:lstStyle/>
          <a:p>
            <a:fld id="{F6458F6B-AB16-5E45-B1FC-35469E01949C}" type="slidenum">
              <a:rPr lang="en-US" smtClean="0"/>
              <a:pPr/>
              <a:t>10</a:t>
            </a:fld>
            <a:endParaRPr lang="en-US" dirty="0"/>
          </a:p>
        </p:txBody>
      </p:sp>
      <p:sp>
        <p:nvSpPr>
          <p:cNvPr id="5" name="Footer Placeholder 4">
            <a:extLst>
              <a:ext uri="{FF2B5EF4-FFF2-40B4-BE49-F238E27FC236}">
                <a16:creationId xmlns:a16="http://schemas.microsoft.com/office/drawing/2014/main" id="{385B189C-9E09-CD71-353E-91928B686E1A}"/>
              </a:ext>
            </a:extLst>
          </p:cNvPr>
          <p:cNvSpPr>
            <a:spLocks noGrp="1"/>
          </p:cNvSpPr>
          <p:nvPr>
            <p:ph type="ftr" sz="quarter" idx="11"/>
          </p:nvPr>
        </p:nvSpPr>
        <p:spPr/>
        <p:txBody>
          <a:bodyPr/>
          <a:lstStyle/>
          <a:p>
            <a:r>
              <a:rPr lang="en-IN"/>
              <a:t>CA Proprietary &amp; Confidential </a:t>
            </a:r>
            <a:endParaRPr lang="en-IN" dirty="0"/>
          </a:p>
        </p:txBody>
      </p:sp>
      <p:sp>
        <p:nvSpPr>
          <p:cNvPr id="14" name="TextBox 13">
            <a:extLst>
              <a:ext uri="{FF2B5EF4-FFF2-40B4-BE49-F238E27FC236}">
                <a16:creationId xmlns:a16="http://schemas.microsoft.com/office/drawing/2014/main" id="{48D7878E-7DC3-0599-754D-C35B7C42E3C5}"/>
              </a:ext>
            </a:extLst>
          </p:cNvPr>
          <p:cNvSpPr txBox="1"/>
          <p:nvPr/>
        </p:nvSpPr>
        <p:spPr>
          <a:xfrm>
            <a:off x="46659" y="788762"/>
            <a:ext cx="2887579"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cs typeface="Times New Roman" panose="02020603050405020304" pitchFamily="18" charset="0"/>
              </a:rPr>
              <a:t>Picks up Gross Revenue,  Net Revenue, and % of Gross Revenue</a:t>
            </a:r>
          </a:p>
          <a:p>
            <a:pPr marL="285750" indent="-285750">
              <a:buFont typeface="Arial" panose="020B0604020202020204" pitchFamily="34" charset="0"/>
              <a:buChar char="•"/>
            </a:pPr>
            <a:endParaRPr lang="en-US" sz="2400" dirty="0">
              <a:cs typeface="Times New Roman" panose="02020603050405020304" pitchFamily="18" charset="0"/>
            </a:endParaRPr>
          </a:p>
          <a:p>
            <a:pPr marL="285750" indent="-285750">
              <a:buFont typeface="Arial" panose="020B0604020202020204" pitchFamily="34" charset="0"/>
              <a:buChar char="•"/>
            </a:pPr>
            <a:r>
              <a:rPr lang="en-US" sz="2400" dirty="0">
                <a:cs typeface="Times New Roman" panose="02020603050405020304" pitchFamily="18" charset="0"/>
              </a:rPr>
              <a:t>Correctly identifies Gross Revenue as Top-Line</a:t>
            </a:r>
          </a:p>
        </p:txBody>
      </p:sp>
      <p:grpSp>
        <p:nvGrpSpPr>
          <p:cNvPr id="16" name="Group 15">
            <a:extLst>
              <a:ext uri="{FF2B5EF4-FFF2-40B4-BE49-F238E27FC236}">
                <a16:creationId xmlns:a16="http://schemas.microsoft.com/office/drawing/2014/main" id="{B03881A4-A395-7F6F-1E60-4D719E4AA6E2}"/>
              </a:ext>
            </a:extLst>
          </p:cNvPr>
          <p:cNvGrpSpPr/>
          <p:nvPr/>
        </p:nvGrpSpPr>
        <p:grpSpPr>
          <a:xfrm>
            <a:off x="2934238" y="662216"/>
            <a:ext cx="8648162" cy="3173534"/>
            <a:chOff x="0" y="629033"/>
            <a:chExt cx="8692896" cy="3226170"/>
          </a:xfrm>
        </p:grpSpPr>
        <p:pic>
          <p:nvPicPr>
            <p:cNvPr id="11" name="Picture 10" descr="A screenshot of a spreadsheet&#10;&#10;Description automatically generated">
              <a:extLst>
                <a:ext uri="{FF2B5EF4-FFF2-40B4-BE49-F238E27FC236}">
                  <a16:creationId xmlns:a16="http://schemas.microsoft.com/office/drawing/2014/main" id="{E0A53EAB-3A80-2C56-B7BA-D8E92B1E69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9033"/>
              <a:ext cx="8692896" cy="3226170"/>
            </a:xfrm>
            <a:prstGeom prst="rect">
              <a:avLst/>
            </a:prstGeom>
          </p:spPr>
        </p:pic>
        <p:sp>
          <p:nvSpPr>
            <p:cNvPr id="15" name="Rectangle 14">
              <a:extLst>
                <a:ext uri="{FF2B5EF4-FFF2-40B4-BE49-F238E27FC236}">
                  <a16:creationId xmlns:a16="http://schemas.microsoft.com/office/drawing/2014/main" id="{934B1131-1CE8-0794-0526-E344CF57A8AD}"/>
                </a:ext>
              </a:extLst>
            </p:cNvPr>
            <p:cNvSpPr/>
            <p:nvPr/>
          </p:nvSpPr>
          <p:spPr>
            <a:xfrm>
              <a:off x="236527" y="2264041"/>
              <a:ext cx="8456369" cy="111514"/>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A graph with a line&#10;&#10;Description automatically generated">
            <a:extLst>
              <a:ext uri="{FF2B5EF4-FFF2-40B4-BE49-F238E27FC236}">
                <a16:creationId xmlns:a16="http://schemas.microsoft.com/office/drawing/2014/main" id="{3F0051A5-BDF4-A502-A8CB-55B5E4A04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3812" y="2555607"/>
            <a:ext cx="8190693" cy="4098903"/>
          </a:xfrm>
          <a:prstGeom prst="rect">
            <a:avLst/>
          </a:prstGeom>
        </p:spPr>
      </p:pic>
    </p:spTree>
    <p:extLst>
      <p:ext uri="{BB962C8B-B14F-4D97-AF65-F5344CB8AC3E}">
        <p14:creationId xmlns:p14="http://schemas.microsoft.com/office/powerpoint/2010/main" val="4247771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F27BCE2-5BA5-2488-BF17-E73B68094AF8}"/>
              </a:ext>
            </a:extLst>
          </p:cNvPr>
          <p:cNvSpPr>
            <a:spLocks noGrp="1"/>
          </p:cNvSpPr>
          <p:nvPr>
            <p:ph type="ftr" sz="quarter" idx="11"/>
          </p:nvPr>
        </p:nvSpPr>
        <p:spPr/>
        <p:txBody>
          <a:bodyPr/>
          <a:lstStyle/>
          <a:p>
            <a:r>
              <a:rPr lang="en-IN"/>
              <a:t>CA Proprietary &amp; Confidential </a:t>
            </a:r>
            <a:endParaRPr lang="en-IN" dirty="0"/>
          </a:p>
        </p:txBody>
      </p:sp>
      <p:sp>
        <p:nvSpPr>
          <p:cNvPr id="15" name="TextBox 14">
            <a:extLst>
              <a:ext uri="{FF2B5EF4-FFF2-40B4-BE49-F238E27FC236}">
                <a16:creationId xmlns:a16="http://schemas.microsoft.com/office/drawing/2014/main" id="{56E5D8B6-C035-B3BF-1187-834861E28CF1}"/>
              </a:ext>
            </a:extLst>
          </p:cNvPr>
          <p:cNvSpPr txBox="1"/>
          <p:nvPr/>
        </p:nvSpPr>
        <p:spPr>
          <a:xfrm>
            <a:off x="259177" y="806914"/>
            <a:ext cx="3805341"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Companies report in different time intervals: Monthly, Quarterly, Yearly</a:t>
            </a:r>
          </a:p>
          <a:p>
            <a:pPr marL="285750" indent="-285750">
              <a:buFont typeface="Arial" panose="020B0604020202020204" pitchFamily="34" charset="0"/>
              <a:buChar char="•"/>
            </a:pPr>
            <a:r>
              <a:rPr lang="en-US" sz="2000" dirty="0"/>
              <a:t>CAPE Interpolates data to allow comparison across companies with different intervals of reporting</a:t>
            </a:r>
          </a:p>
        </p:txBody>
      </p:sp>
      <p:grpSp>
        <p:nvGrpSpPr>
          <p:cNvPr id="19" name="Group 18">
            <a:extLst>
              <a:ext uri="{FF2B5EF4-FFF2-40B4-BE49-F238E27FC236}">
                <a16:creationId xmlns:a16="http://schemas.microsoft.com/office/drawing/2014/main" id="{E71853C3-5B94-5E2C-CB9F-1A6531DDFC6E}"/>
              </a:ext>
            </a:extLst>
          </p:cNvPr>
          <p:cNvGrpSpPr/>
          <p:nvPr/>
        </p:nvGrpSpPr>
        <p:grpSpPr>
          <a:xfrm>
            <a:off x="4419600" y="137969"/>
            <a:ext cx="7772400" cy="3397983"/>
            <a:chOff x="189750" y="271209"/>
            <a:chExt cx="7772400" cy="3397983"/>
          </a:xfrm>
        </p:grpSpPr>
        <p:pic>
          <p:nvPicPr>
            <p:cNvPr id="11" name="Picture 10" descr="A screenshot of a computer&#10;&#10;Description automatically generated">
              <a:extLst>
                <a:ext uri="{FF2B5EF4-FFF2-40B4-BE49-F238E27FC236}">
                  <a16:creationId xmlns:a16="http://schemas.microsoft.com/office/drawing/2014/main" id="{415DACEB-F64D-552C-BB98-1EEBB5E23D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750" y="271209"/>
              <a:ext cx="7772400" cy="3397983"/>
            </a:xfrm>
            <a:prstGeom prst="rect">
              <a:avLst/>
            </a:prstGeom>
            <a:ln>
              <a:solidFill>
                <a:schemeClr val="tx1"/>
              </a:solidFill>
            </a:ln>
          </p:spPr>
        </p:pic>
        <p:sp>
          <p:nvSpPr>
            <p:cNvPr id="16" name="Rectangle 15">
              <a:extLst>
                <a:ext uri="{FF2B5EF4-FFF2-40B4-BE49-F238E27FC236}">
                  <a16:creationId xmlns:a16="http://schemas.microsoft.com/office/drawing/2014/main" id="{92D196FF-F709-9363-F194-4B5AEE1736CB}"/>
                </a:ext>
              </a:extLst>
            </p:cNvPr>
            <p:cNvSpPr/>
            <p:nvPr/>
          </p:nvSpPr>
          <p:spPr>
            <a:xfrm>
              <a:off x="227101" y="1970201"/>
              <a:ext cx="7697699" cy="204149"/>
            </a:xfrm>
            <a:prstGeom prst="rect">
              <a:avLst/>
            </a:prstGeom>
            <a:noFill/>
            <a:ln w="349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extLst>
              <a:ext uri="{FF2B5EF4-FFF2-40B4-BE49-F238E27FC236}">
                <a16:creationId xmlns:a16="http://schemas.microsoft.com/office/drawing/2014/main" id="{9EDFDA32-2826-0116-1213-738777159D3E}"/>
              </a:ext>
            </a:extLst>
          </p:cNvPr>
          <p:cNvSpPr txBox="1"/>
          <p:nvPr/>
        </p:nvSpPr>
        <p:spPr>
          <a:xfrm>
            <a:off x="312234" y="137969"/>
            <a:ext cx="2762956" cy="584775"/>
          </a:xfrm>
          <a:prstGeom prst="rect">
            <a:avLst/>
          </a:prstGeom>
          <a:noFill/>
        </p:spPr>
        <p:txBody>
          <a:bodyPr wrap="square" rtlCol="0">
            <a:spAutoFit/>
          </a:bodyPr>
          <a:lstStyle/>
          <a:p>
            <a:r>
              <a:rPr lang="en-US" sz="3200" dirty="0">
                <a:solidFill>
                  <a:srgbClr val="002060"/>
                </a:solidFill>
                <a:latin typeface="+mj-lt"/>
                <a:ea typeface="+mj-ea"/>
                <a:cs typeface="Arial" panose="020B0604020202020204" pitchFamily="34" charset="0"/>
              </a:rPr>
              <a:t>Interpolation</a:t>
            </a:r>
          </a:p>
        </p:txBody>
      </p:sp>
      <p:pic>
        <p:nvPicPr>
          <p:cNvPr id="14" name="Picture 13" descr="A graph with lines and dots&#10;&#10;Description automatically generated">
            <a:extLst>
              <a:ext uri="{FF2B5EF4-FFF2-40B4-BE49-F238E27FC236}">
                <a16:creationId xmlns:a16="http://schemas.microsoft.com/office/drawing/2014/main" id="{9051B008-D340-437E-F174-0BD0F8BE5057}"/>
              </a:ext>
            </a:extLst>
          </p:cNvPr>
          <p:cNvPicPr>
            <a:picLocks noChangeAspect="1"/>
          </p:cNvPicPr>
          <p:nvPr/>
        </p:nvPicPr>
        <p:blipFill rotWithShape="1">
          <a:blip r:embed="rId3">
            <a:extLst>
              <a:ext uri="{28A0092B-C50C-407E-A947-70E740481C1C}">
                <a14:useLocalDpi xmlns:a14="http://schemas.microsoft.com/office/drawing/2010/main" val="0"/>
              </a:ext>
            </a:extLst>
          </a:blip>
          <a:srcRect t="4541"/>
          <a:stretch/>
        </p:blipFill>
        <p:spPr>
          <a:xfrm>
            <a:off x="4213738" y="2950941"/>
            <a:ext cx="7978261" cy="3801368"/>
          </a:xfrm>
          <a:prstGeom prst="rect">
            <a:avLst/>
          </a:prstGeom>
          <a:ln>
            <a:solidFill>
              <a:schemeClr val="tx1"/>
            </a:solidFill>
          </a:ln>
        </p:spPr>
      </p:pic>
      <p:pic>
        <p:nvPicPr>
          <p:cNvPr id="3" name="Picture 2">
            <a:extLst>
              <a:ext uri="{FF2B5EF4-FFF2-40B4-BE49-F238E27FC236}">
                <a16:creationId xmlns:a16="http://schemas.microsoft.com/office/drawing/2014/main" id="{37F18CDF-9AFB-0C02-3F49-8834E8327F1D}"/>
              </a:ext>
            </a:extLst>
          </p:cNvPr>
          <p:cNvPicPr>
            <a:picLocks noChangeAspect="1"/>
          </p:cNvPicPr>
          <p:nvPr/>
        </p:nvPicPr>
        <p:blipFill rotWithShape="1">
          <a:blip r:embed="rId4"/>
          <a:srcRect r="10481"/>
          <a:stretch/>
        </p:blipFill>
        <p:spPr>
          <a:xfrm>
            <a:off x="265042" y="3056632"/>
            <a:ext cx="3683518" cy="3801368"/>
          </a:xfrm>
          <a:prstGeom prst="rect">
            <a:avLst/>
          </a:prstGeom>
          <a:ln>
            <a:solidFill>
              <a:schemeClr val="tx1"/>
            </a:solidFill>
          </a:ln>
        </p:spPr>
      </p:pic>
      <p:sp>
        <p:nvSpPr>
          <p:cNvPr id="4" name="Rectangle 3">
            <a:extLst>
              <a:ext uri="{FF2B5EF4-FFF2-40B4-BE49-F238E27FC236}">
                <a16:creationId xmlns:a16="http://schemas.microsoft.com/office/drawing/2014/main" id="{D774E77A-9498-C1E8-8E4A-3B0B9A856FC3}"/>
              </a:ext>
            </a:extLst>
          </p:cNvPr>
          <p:cNvSpPr/>
          <p:nvPr/>
        </p:nvSpPr>
        <p:spPr>
          <a:xfrm>
            <a:off x="3168263" y="3055603"/>
            <a:ext cx="674369" cy="380136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988CDA3-7D1F-62DD-A52A-D65E6F693479}"/>
              </a:ext>
            </a:extLst>
          </p:cNvPr>
          <p:cNvSpPr/>
          <p:nvPr/>
        </p:nvSpPr>
        <p:spPr>
          <a:xfrm>
            <a:off x="861223" y="3047983"/>
            <a:ext cx="582931" cy="380136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5249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
            <a:extLst>
              <a:ext uri="{FF2B5EF4-FFF2-40B4-BE49-F238E27FC236}">
                <a16:creationId xmlns:a16="http://schemas.microsoft.com/office/drawing/2014/main" id="{40F7F39B-7BDF-71DE-6E3B-AAB2FE62D096}"/>
              </a:ext>
            </a:extLst>
          </p:cNvPr>
          <p:cNvSpPr>
            <a:spLocks noGrp="1"/>
          </p:cNvSpPr>
          <p:nvPr>
            <p:ph type="title"/>
          </p:nvPr>
        </p:nvSpPr>
        <p:spPr>
          <a:xfrm>
            <a:off x="18261" y="67696"/>
            <a:ext cx="10210800" cy="690113"/>
          </a:xfrm>
        </p:spPr>
        <p:txBody>
          <a:bodyPr>
            <a:normAutofit/>
          </a:bodyPr>
          <a:lstStyle/>
          <a:p>
            <a:r>
              <a:rPr lang="en-US" sz="3200" b="0" dirty="0">
                <a:solidFill>
                  <a:srgbClr val="002060"/>
                </a:solidFill>
                <a:latin typeface="+mj-lt"/>
              </a:rPr>
              <a:t>Estimated vs Actual Identification</a:t>
            </a:r>
          </a:p>
        </p:txBody>
      </p:sp>
      <p:sp>
        <p:nvSpPr>
          <p:cNvPr id="22" name="Slide Number Placeholder 9">
            <a:extLst>
              <a:ext uri="{FF2B5EF4-FFF2-40B4-BE49-F238E27FC236}">
                <a16:creationId xmlns:a16="http://schemas.microsoft.com/office/drawing/2014/main" id="{88419D75-39E6-8EC3-C5E6-89CE91C535B7}"/>
              </a:ext>
            </a:extLst>
          </p:cNvPr>
          <p:cNvSpPr>
            <a:spLocks noGrp="1"/>
          </p:cNvSpPr>
          <p:nvPr>
            <p:ph type="sldNum" sz="quarter" idx="4"/>
          </p:nvPr>
        </p:nvSpPr>
        <p:spPr>
          <a:xfrm>
            <a:off x="11948883" y="7153977"/>
            <a:ext cx="230051" cy="365125"/>
          </a:xfrm>
        </p:spPr>
        <p:txBody>
          <a:bodyPr/>
          <a:lstStyle/>
          <a:p>
            <a:fld id="{F6458F6B-AB16-5E45-B1FC-35469E01949C}" type="slidenum">
              <a:rPr lang="en-US" sz="800" smtClean="0"/>
              <a:pPr/>
              <a:t>12</a:t>
            </a:fld>
            <a:endParaRPr lang="en-US" sz="800" dirty="0"/>
          </a:p>
        </p:txBody>
      </p:sp>
      <p:sp>
        <p:nvSpPr>
          <p:cNvPr id="5" name="Footer Placeholder 4">
            <a:extLst>
              <a:ext uri="{FF2B5EF4-FFF2-40B4-BE49-F238E27FC236}">
                <a16:creationId xmlns:a16="http://schemas.microsoft.com/office/drawing/2014/main" id="{02E4CB31-1A09-E573-8BCE-CA0158F080FE}"/>
              </a:ext>
            </a:extLst>
          </p:cNvPr>
          <p:cNvSpPr>
            <a:spLocks noGrp="1"/>
          </p:cNvSpPr>
          <p:nvPr>
            <p:ph type="ftr" sz="quarter" idx="11"/>
          </p:nvPr>
        </p:nvSpPr>
        <p:spPr>
          <a:xfrm>
            <a:off x="4148906" y="7265887"/>
            <a:ext cx="4114800" cy="170334"/>
          </a:xfrm>
        </p:spPr>
        <p:txBody>
          <a:bodyPr/>
          <a:lstStyle/>
          <a:p>
            <a:r>
              <a:rPr lang="en-IN"/>
              <a:t>CA Proprietary &amp; Confidential </a:t>
            </a:r>
            <a:endParaRPr lang="en-IN" dirty="0"/>
          </a:p>
        </p:txBody>
      </p:sp>
      <p:sp>
        <p:nvSpPr>
          <p:cNvPr id="2" name="TextBox 1">
            <a:extLst>
              <a:ext uri="{FF2B5EF4-FFF2-40B4-BE49-F238E27FC236}">
                <a16:creationId xmlns:a16="http://schemas.microsoft.com/office/drawing/2014/main" id="{AE06615F-8397-3F42-95BA-E4451C53B166}"/>
              </a:ext>
            </a:extLst>
          </p:cNvPr>
          <p:cNvSpPr txBox="1"/>
          <p:nvPr/>
        </p:nvSpPr>
        <p:spPr>
          <a:xfrm>
            <a:off x="18261" y="803853"/>
            <a:ext cx="10402019" cy="114307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Many companies report historic and/ or forecasted financials in their pitch book </a:t>
            </a:r>
          </a:p>
          <a:p>
            <a:pPr marL="285750" indent="-285750">
              <a:lnSpc>
                <a:spcPct val="150000"/>
              </a:lnSpc>
              <a:buFont typeface="Arial" panose="020B0604020202020204" pitchFamily="34" charset="0"/>
              <a:buChar char="•"/>
            </a:pPr>
            <a:r>
              <a:rPr lang="en-US" sz="2400" dirty="0">
                <a:latin typeface="Calibri" panose="020F0502020204030204" pitchFamily="34" charset="0"/>
                <a:cs typeface="Times New Roman" panose="02020603050405020304" pitchFamily="18" charset="0"/>
              </a:rPr>
              <a:t>CAPE identifies when numbers are historic or forecasted for proper evaluation</a:t>
            </a:r>
            <a:endParaRPr lang="en-US" sz="2400" dirty="0"/>
          </a:p>
        </p:txBody>
      </p:sp>
      <p:pic>
        <p:nvPicPr>
          <p:cNvPr id="1026" name="Picture 2" descr="Attachment">
            <a:extLst>
              <a:ext uri="{FF2B5EF4-FFF2-40B4-BE49-F238E27FC236}">
                <a16:creationId xmlns:a16="http://schemas.microsoft.com/office/drawing/2014/main" id="{13BE8669-FE5B-A78D-1A35-862C5E47DA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07"/>
          <a:stretch/>
        </p:blipFill>
        <p:spPr bwMode="auto">
          <a:xfrm>
            <a:off x="2132575" y="2075703"/>
            <a:ext cx="6925678" cy="363375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657A8DB6-5D47-BDCB-D6BE-7F0682D6837B}"/>
              </a:ext>
            </a:extLst>
          </p:cNvPr>
          <p:cNvSpPr/>
          <p:nvPr/>
        </p:nvSpPr>
        <p:spPr>
          <a:xfrm>
            <a:off x="5219271" y="3042614"/>
            <a:ext cx="876729" cy="29408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6764031-C491-72EB-C152-48DFAC23FA81}"/>
              </a:ext>
            </a:extLst>
          </p:cNvPr>
          <p:cNvPicPr>
            <a:picLocks noChangeAspect="1"/>
          </p:cNvPicPr>
          <p:nvPr/>
        </p:nvPicPr>
        <p:blipFill rotWithShape="1">
          <a:blip r:embed="rId4"/>
          <a:srcRect l="6191"/>
          <a:stretch/>
        </p:blipFill>
        <p:spPr>
          <a:xfrm>
            <a:off x="505655" y="5866256"/>
            <a:ext cx="11180689" cy="878004"/>
          </a:xfrm>
          <a:prstGeom prst="rect">
            <a:avLst/>
          </a:prstGeom>
        </p:spPr>
      </p:pic>
      <p:sp>
        <p:nvSpPr>
          <p:cNvPr id="15" name="Rectangle 14">
            <a:extLst>
              <a:ext uri="{FF2B5EF4-FFF2-40B4-BE49-F238E27FC236}">
                <a16:creationId xmlns:a16="http://schemas.microsoft.com/office/drawing/2014/main" id="{121F1D3E-EBB7-118D-CFB9-F1348A90C371}"/>
              </a:ext>
            </a:extLst>
          </p:cNvPr>
          <p:cNvSpPr/>
          <p:nvPr/>
        </p:nvSpPr>
        <p:spPr>
          <a:xfrm>
            <a:off x="4192120" y="6057451"/>
            <a:ext cx="876729" cy="74591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E07EF1B-822F-8A6E-BEC9-25B1B01D4694}"/>
              </a:ext>
            </a:extLst>
          </p:cNvPr>
          <p:cNvSpPr/>
          <p:nvPr/>
        </p:nvSpPr>
        <p:spPr>
          <a:xfrm>
            <a:off x="2132575" y="3042614"/>
            <a:ext cx="769651" cy="111403"/>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763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
            <a:extLst>
              <a:ext uri="{FF2B5EF4-FFF2-40B4-BE49-F238E27FC236}">
                <a16:creationId xmlns:a16="http://schemas.microsoft.com/office/drawing/2014/main" id="{40F7F39B-7BDF-71DE-6E3B-AAB2FE62D096}"/>
              </a:ext>
            </a:extLst>
          </p:cNvPr>
          <p:cNvSpPr>
            <a:spLocks noGrp="1"/>
          </p:cNvSpPr>
          <p:nvPr>
            <p:ph type="title"/>
          </p:nvPr>
        </p:nvSpPr>
        <p:spPr>
          <a:xfrm>
            <a:off x="308005" y="113740"/>
            <a:ext cx="10210800" cy="690113"/>
          </a:xfrm>
        </p:spPr>
        <p:txBody>
          <a:bodyPr>
            <a:normAutofit/>
          </a:bodyPr>
          <a:lstStyle/>
          <a:p>
            <a:r>
              <a:rPr lang="en-US" sz="3200" b="0" dirty="0">
                <a:solidFill>
                  <a:srgbClr val="002060"/>
                </a:solidFill>
                <a:latin typeface="+mj-lt"/>
              </a:rPr>
              <a:t>Summary</a:t>
            </a:r>
          </a:p>
        </p:txBody>
      </p:sp>
      <p:sp>
        <p:nvSpPr>
          <p:cNvPr id="22" name="Slide Number Placeholder 9">
            <a:extLst>
              <a:ext uri="{FF2B5EF4-FFF2-40B4-BE49-F238E27FC236}">
                <a16:creationId xmlns:a16="http://schemas.microsoft.com/office/drawing/2014/main" id="{88419D75-39E6-8EC3-C5E6-89CE91C535B7}"/>
              </a:ext>
            </a:extLst>
          </p:cNvPr>
          <p:cNvSpPr>
            <a:spLocks noGrp="1"/>
          </p:cNvSpPr>
          <p:nvPr>
            <p:ph type="sldNum" sz="quarter" idx="4"/>
          </p:nvPr>
        </p:nvSpPr>
        <p:spPr>
          <a:xfrm>
            <a:off x="11948883" y="7153977"/>
            <a:ext cx="230051" cy="365125"/>
          </a:xfrm>
        </p:spPr>
        <p:txBody>
          <a:bodyPr/>
          <a:lstStyle/>
          <a:p>
            <a:fld id="{F6458F6B-AB16-5E45-B1FC-35469E01949C}" type="slidenum">
              <a:rPr lang="en-US" sz="800" smtClean="0"/>
              <a:pPr/>
              <a:t>13</a:t>
            </a:fld>
            <a:endParaRPr lang="en-US" sz="800" dirty="0"/>
          </a:p>
        </p:txBody>
      </p:sp>
      <p:sp>
        <p:nvSpPr>
          <p:cNvPr id="5" name="Footer Placeholder 4">
            <a:extLst>
              <a:ext uri="{FF2B5EF4-FFF2-40B4-BE49-F238E27FC236}">
                <a16:creationId xmlns:a16="http://schemas.microsoft.com/office/drawing/2014/main" id="{02E4CB31-1A09-E573-8BCE-CA0158F080FE}"/>
              </a:ext>
            </a:extLst>
          </p:cNvPr>
          <p:cNvSpPr>
            <a:spLocks noGrp="1"/>
          </p:cNvSpPr>
          <p:nvPr>
            <p:ph type="ftr" sz="quarter" idx="11"/>
          </p:nvPr>
        </p:nvSpPr>
        <p:spPr>
          <a:xfrm>
            <a:off x="4038600" y="6659093"/>
            <a:ext cx="4114800" cy="170334"/>
          </a:xfrm>
        </p:spPr>
        <p:txBody>
          <a:bodyPr/>
          <a:lstStyle/>
          <a:p>
            <a:pPr algn="ctr"/>
            <a:r>
              <a:rPr lang="en-IN" dirty="0"/>
              <a:t>CA Proprietary &amp; Confidential </a:t>
            </a:r>
          </a:p>
        </p:txBody>
      </p:sp>
      <p:sp>
        <p:nvSpPr>
          <p:cNvPr id="2" name="TextBox 1">
            <a:extLst>
              <a:ext uri="{FF2B5EF4-FFF2-40B4-BE49-F238E27FC236}">
                <a16:creationId xmlns:a16="http://schemas.microsoft.com/office/drawing/2014/main" id="{AE06615F-8397-3F42-95BA-E4451C53B166}"/>
              </a:ext>
            </a:extLst>
          </p:cNvPr>
          <p:cNvSpPr txBox="1"/>
          <p:nvPr/>
        </p:nvSpPr>
        <p:spPr>
          <a:xfrm>
            <a:off x="376817" y="800549"/>
            <a:ext cx="10437194" cy="405957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CAPE turns financial pitch decks into machine-readable data</a:t>
            </a:r>
          </a:p>
          <a:p>
            <a:pPr marL="285750" indent="-285750">
              <a:lnSpc>
                <a:spcPct val="150000"/>
              </a:lnSpc>
              <a:buFont typeface="Arial" panose="020B0604020202020204" pitchFamily="34" charset="0"/>
              <a:buChar char="•"/>
            </a:pPr>
            <a:r>
              <a:rPr lang="en-US" sz="2400" dirty="0">
                <a:latin typeface="Calibri" panose="020F0502020204030204" pitchFamily="34" charset="0"/>
                <a:cs typeface="Times New Roman" panose="02020603050405020304" pitchFamily="18" charset="0"/>
              </a:rPr>
              <a:t>Centralize your </a:t>
            </a:r>
            <a:r>
              <a:rPr lang="en-US" sz="2400" dirty="0" err="1">
                <a:latin typeface="Calibri" panose="020F0502020204030204" pitchFamily="34" charset="0"/>
                <a:cs typeface="Times New Roman" panose="02020603050405020304" pitchFamily="18" charset="0"/>
              </a:rPr>
              <a:t>pitchdeck</a:t>
            </a:r>
            <a:r>
              <a:rPr lang="en-US" sz="2400" dirty="0">
                <a:latin typeface="Calibri" panose="020F0502020204030204" pitchFamily="34" charset="0"/>
                <a:cs typeface="Times New Roman" panose="02020603050405020304" pitchFamily="18" charset="0"/>
              </a:rPr>
              <a:t> data today</a:t>
            </a:r>
          </a:p>
          <a:p>
            <a:pPr marL="285750" indent="-285750">
              <a:lnSpc>
                <a:spcPct val="150000"/>
              </a:lnSpc>
              <a:buFont typeface="Arial" panose="020B0604020202020204" pitchFamily="34" charset="0"/>
              <a:buChar char="•"/>
            </a:pPr>
            <a:r>
              <a:rPr lang="en-US" sz="2400" dirty="0">
                <a:latin typeface="Calibri" panose="020F0502020204030204" pitchFamily="34" charset="0"/>
                <a:cs typeface="Times New Roman" panose="02020603050405020304" pitchFamily="18" charset="0"/>
              </a:rPr>
              <a:t>Questions? Next Steps?</a:t>
            </a:r>
          </a:p>
          <a:p>
            <a:pPr>
              <a:lnSpc>
                <a:spcPct val="150000"/>
              </a:lnSpc>
            </a:pPr>
            <a:endParaRPr lang="en-US" sz="2400" dirty="0">
              <a:latin typeface="Calibri" panose="020F0502020204030204" pitchFamily="34" charset="0"/>
              <a:cs typeface="Times New Roman" panose="02020603050405020304" pitchFamily="18" charset="0"/>
            </a:endParaRPr>
          </a:p>
          <a:p>
            <a:pPr>
              <a:lnSpc>
                <a:spcPct val="150000"/>
              </a:lnSpc>
            </a:pPr>
            <a:r>
              <a:rPr lang="en-US" sz="4000" b="1" dirty="0">
                <a:latin typeface="Calibri" panose="020F0502020204030204" pitchFamily="34" charset="0"/>
                <a:cs typeface="Times New Roman" panose="02020603050405020304" pitchFamily="18" charset="0"/>
              </a:rPr>
              <a:t>ContextAnalytics-AI.com </a:t>
            </a:r>
          </a:p>
          <a:p>
            <a:pPr>
              <a:lnSpc>
                <a:spcPct val="150000"/>
              </a:lnSpc>
            </a:pPr>
            <a:r>
              <a:rPr lang="en-US" sz="4000" b="1" dirty="0">
                <a:latin typeface="Calibri" panose="020F0502020204030204" pitchFamily="34" charset="0"/>
                <a:cs typeface="Times New Roman" panose="02020603050405020304" pitchFamily="18" charset="0"/>
              </a:rPr>
              <a:t>ContactUs@ContextAnalytics-AI.com</a:t>
            </a:r>
          </a:p>
        </p:txBody>
      </p:sp>
    </p:spTree>
    <p:extLst>
      <p:ext uri="{BB962C8B-B14F-4D97-AF65-F5344CB8AC3E}">
        <p14:creationId xmlns:p14="http://schemas.microsoft.com/office/powerpoint/2010/main" val="4251680018"/>
      </p:ext>
    </p:extLst>
  </p:cSld>
  <p:clrMapOvr>
    <a:masterClrMapping/>
  </p:clrMapOvr>
</p:sld>
</file>

<file path=ppt/theme/theme1.xml><?xml version="1.0" encoding="utf-8"?>
<a:theme xmlns:a="http://schemas.openxmlformats.org/drawingml/2006/main" name="Facet">
  <a:themeElements>
    <a:clrScheme name="full color bank">
      <a:dk1>
        <a:srgbClr val="000000"/>
      </a:dk1>
      <a:lt1>
        <a:srgbClr val="FFFFFF"/>
      </a:lt1>
      <a:dk2>
        <a:srgbClr val="00376B"/>
      </a:dk2>
      <a:lt2>
        <a:srgbClr val="25B9FF"/>
      </a:lt2>
      <a:accent1>
        <a:srgbClr val="003A6F"/>
      </a:accent1>
      <a:accent2>
        <a:srgbClr val="5EC7FF"/>
      </a:accent2>
      <a:accent3>
        <a:srgbClr val="8BD5FF"/>
      </a:accent3>
      <a:accent4>
        <a:srgbClr val="B1E3FF"/>
      </a:accent4>
      <a:accent5>
        <a:srgbClr val="00366B"/>
      </a:accent5>
      <a:accent6>
        <a:srgbClr val="B0E3FE"/>
      </a:accent6>
      <a:hlink>
        <a:srgbClr val="F1F9FF"/>
      </a:hlink>
      <a:folHlink>
        <a:srgbClr val="93304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32388</TotalTime>
  <Words>856</Words>
  <Application>Microsoft Macintosh PowerPoint</Application>
  <PresentationFormat>Widescreen</PresentationFormat>
  <Paragraphs>107</Paragraphs>
  <Slides>13</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Gilroy</vt:lpstr>
      <vt:lpstr>Gilroy Light</vt:lpstr>
      <vt:lpstr>Segoe UI</vt:lpstr>
      <vt:lpstr>Trebuchet MS</vt:lpstr>
      <vt:lpstr>Wingdings 3</vt:lpstr>
      <vt:lpstr>Facet</vt:lpstr>
      <vt:lpstr>PowerPoint Presentation</vt:lpstr>
      <vt:lpstr>CA - Predictive Analytics for Unstructured Financial Data</vt:lpstr>
      <vt:lpstr>CA - Patented Technology</vt:lpstr>
      <vt:lpstr>Problem</vt:lpstr>
      <vt:lpstr>CAPE Value Proposition </vt:lpstr>
      <vt:lpstr>CAPE Key Features </vt:lpstr>
      <vt:lpstr>Conversion to JSON</vt:lpstr>
      <vt:lpstr>Multiple Centralized Format Options</vt:lpstr>
      <vt:lpstr>Top Line Identification</vt:lpstr>
      <vt:lpstr>Chart Example</vt:lpstr>
      <vt:lpstr>PowerPoint Presentation</vt:lpstr>
      <vt:lpstr>Estimated vs Actual Identification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SLIDE55</dc:creator>
  <cp:lastModifiedBy>Madison Wray</cp:lastModifiedBy>
  <cp:revision>527</cp:revision>
  <cp:lastPrinted>2022-09-20T14:32:50Z</cp:lastPrinted>
  <dcterms:created xsi:type="dcterms:W3CDTF">2019-08-14T05:08:26Z</dcterms:created>
  <dcterms:modified xsi:type="dcterms:W3CDTF">2023-08-31T13:53:07Z</dcterms:modified>
</cp:coreProperties>
</file>