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6" r:id="rId1"/>
  </p:sldMasterIdLst>
  <p:notesMasterIdLst>
    <p:notesMasterId r:id="rId17"/>
  </p:notesMasterIdLst>
  <p:handoutMasterIdLst>
    <p:handoutMasterId r:id="rId18"/>
  </p:handoutMasterIdLst>
  <p:sldIdLst>
    <p:sldId id="939" r:id="rId2"/>
    <p:sldId id="853" r:id="rId3"/>
    <p:sldId id="1333" r:id="rId4"/>
    <p:sldId id="282" r:id="rId5"/>
    <p:sldId id="1372" r:id="rId6"/>
    <p:sldId id="1344" r:id="rId7"/>
    <p:sldId id="1368" r:id="rId8"/>
    <p:sldId id="1369" r:id="rId9"/>
    <p:sldId id="1370" r:id="rId10"/>
    <p:sldId id="1371" r:id="rId11"/>
    <p:sldId id="1349" r:id="rId12"/>
    <p:sldId id="1351" r:id="rId13"/>
    <p:sldId id="795" r:id="rId14"/>
    <p:sldId id="842" r:id="rId15"/>
    <p:sldId id="1329" r:id="rId1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0"/>
    <a:srgbClr val="FFFFFF"/>
    <a:srgbClr val="000000"/>
    <a:srgbClr val="E51836"/>
    <a:srgbClr val="D31033"/>
    <a:srgbClr val="041F60"/>
    <a:srgbClr val="1777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809" autoAdjust="0"/>
    <p:restoredTop sz="94063" autoAdjust="0"/>
  </p:normalViewPr>
  <p:slideViewPr>
    <p:cSldViewPr snapToGrid="0" showGuides="1">
      <p:cViewPr varScale="1">
        <p:scale>
          <a:sx n="68" d="100"/>
          <a:sy n="68" d="100"/>
        </p:scale>
        <p:origin x="174"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6948"/>
    </p:cViewPr>
  </p:sorterViewPr>
  <p:notesViewPr>
    <p:cSldViewPr snapToGrid="0" showGuides="1">
      <p:cViewPr varScale="1">
        <p:scale>
          <a:sx n="135" d="100"/>
          <a:sy n="135" d="100"/>
        </p:scale>
        <p:origin x="2760" y="1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6277A5A-9437-4F49-83B8-D1FEB35F9D87}"/>
              </a:ext>
            </a:extLst>
          </p:cNvPr>
          <p:cNvSpPr>
            <a:spLocks noGrp="1"/>
          </p:cNvSpPr>
          <p:nvPr>
            <p:ph type="hdr" sz="quarter"/>
          </p:nvPr>
        </p:nvSpPr>
        <p:spPr>
          <a:xfrm>
            <a:off x="0" y="0"/>
            <a:ext cx="3077740" cy="471054"/>
          </a:xfrm>
          <a:prstGeom prst="rect">
            <a:avLst/>
          </a:prstGeom>
        </p:spPr>
        <p:txBody>
          <a:bodyPr vert="horz" lIns="94218" tIns="47109" rIns="94218" bIns="47109" rtlCol="0"/>
          <a:lstStyle>
            <a:lvl1pPr algn="l">
              <a:defRPr sz="1200"/>
            </a:lvl1pPr>
          </a:lstStyle>
          <a:p>
            <a:endParaRPr lang="en-US" dirty="0"/>
          </a:p>
        </p:txBody>
      </p:sp>
      <p:sp>
        <p:nvSpPr>
          <p:cNvPr id="3" name="Date Placeholder 2">
            <a:extLst>
              <a:ext uri="{FF2B5EF4-FFF2-40B4-BE49-F238E27FC236}">
                <a16:creationId xmlns:a16="http://schemas.microsoft.com/office/drawing/2014/main" id="{4DF57FB1-FCFF-4A8C-B950-8E639C25DFD9}"/>
              </a:ext>
            </a:extLst>
          </p:cNvPr>
          <p:cNvSpPr>
            <a:spLocks noGrp="1"/>
          </p:cNvSpPr>
          <p:nvPr>
            <p:ph type="dt" sz="quarter" idx="1"/>
          </p:nvPr>
        </p:nvSpPr>
        <p:spPr>
          <a:xfrm>
            <a:off x="4023093" y="0"/>
            <a:ext cx="3077740" cy="471054"/>
          </a:xfrm>
          <a:prstGeom prst="rect">
            <a:avLst/>
          </a:prstGeom>
        </p:spPr>
        <p:txBody>
          <a:bodyPr vert="horz" lIns="94218" tIns="47109" rIns="94218" bIns="47109" rtlCol="0"/>
          <a:lstStyle>
            <a:lvl1pPr algn="r">
              <a:defRPr sz="1200"/>
            </a:lvl1pPr>
          </a:lstStyle>
          <a:p>
            <a:fld id="{0EBD771C-E93E-46A3-8F82-4A13AB99519C}" type="datetimeFigureOut">
              <a:rPr lang="en-US" smtClean="0"/>
              <a:pPr/>
              <a:t>2/8/2022</a:t>
            </a:fld>
            <a:endParaRPr lang="en-US" dirty="0"/>
          </a:p>
        </p:txBody>
      </p:sp>
      <p:sp>
        <p:nvSpPr>
          <p:cNvPr id="4" name="Footer Placeholder 3">
            <a:extLst>
              <a:ext uri="{FF2B5EF4-FFF2-40B4-BE49-F238E27FC236}">
                <a16:creationId xmlns:a16="http://schemas.microsoft.com/office/drawing/2014/main" id="{E80A792F-DE57-4CF1-A8BD-9D6B3F5E9F5D}"/>
              </a:ext>
            </a:extLst>
          </p:cNvPr>
          <p:cNvSpPr>
            <a:spLocks noGrp="1"/>
          </p:cNvSpPr>
          <p:nvPr>
            <p:ph type="ftr" sz="quarter" idx="2"/>
          </p:nvPr>
        </p:nvSpPr>
        <p:spPr>
          <a:xfrm>
            <a:off x="0" y="8917423"/>
            <a:ext cx="3077740" cy="471053"/>
          </a:xfrm>
          <a:prstGeom prst="rect">
            <a:avLst/>
          </a:prstGeom>
        </p:spPr>
        <p:txBody>
          <a:bodyPr vert="horz" lIns="94218" tIns="47109" rIns="94218" bIns="4710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6FAB79-9A3F-4C8D-8010-DA03E4BC036B}"/>
              </a:ext>
            </a:extLst>
          </p:cNvPr>
          <p:cNvSpPr>
            <a:spLocks noGrp="1"/>
          </p:cNvSpPr>
          <p:nvPr>
            <p:ph type="sldNum" sz="quarter" idx="3"/>
          </p:nvPr>
        </p:nvSpPr>
        <p:spPr>
          <a:xfrm>
            <a:off x="4023093" y="8917423"/>
            <a:ext cx="3077740" cy="471053"/>
          </a:xfrm>
          <a:prstGeom prst="rect">
            <a:avLst/>
          </a:prstGeom>
        </p:spPr>
        <p:txBody>
          <a:bodyPr vert="horz" lIns="94218" tIns="47109" rIns="94218" bIns="47109" rtlCol="0" anchor="b"/>
          <a:lstStyle>
            <a:lvl1pPr algn="r">
              <a:defRPr sz="1200"/>
            </a:lvl1pPr>
          </a:lstStyle>
          <a:p>
            <a:fld id="{69080592-8315-4141-8332-DC7CDEFA6DB1}" type="slidenum">
              <a:rPr lang="en-US" smtClean="0"/>
              <a:pPr/>
              <a:t>‹#›</a:t>
            </a:fld>
            <a:endParaRPr lang="en-US" dirty="0"/>
          </a:p>
        </p:txBody>
      </p:sp>
    </p:spTree>
    <p:extLst>
      <p:ext uri="{BB962C8B-B14F-4D97-AF65-F5344CB8AC3E}">
        <p14:creationId xmlns:p14="http://schemas.microsoft.com/office/powerpoint/2010/main" val="2767676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40" cy="471054"/>
          </a:xfrm>
          <a:prstGeom prst="rect">
            <a:avLst/>
          </a:prstGeom>
        </p:spPr>
        <p:txBody>
          <a:bodyPr vert="horz" lIns="94218" tIns="47109" rIns="94218" bIns="47109" rtlCol="0"/>
          <a:lstStyle>
            <a:lvl1pPr algn="l">
              <a:defRPr sz="1200"/>
            </a:lvl1pPr>
          </a:lstStyle>
          <a:p>
            <a:endParaRPr lang="en-US" dirty="0"/>
          </a:p>
        </p:txBody>
      </p:sp>
      <p:sp>
        <p:nvSpPr>
          <p:cNvPr id="3" name="Date Placeholder 2"/>
          <p:cNvSpPr>
            <a:spLocks noGrp="1"/>
          </p:cNvSpPr>
          <p:nvPr>
            <p:ph type="dt" idx="1"/>
          </p:nvPr>
        </p:nvSpPr>
        <p:spPr>
          <a:xfrm>
            <a:off x="4023093" y="0"/>
            <a:ext cx="3077740" cy="471054"/>
          </a:xfrm>
          <a:prstGeom prst="rect">
            <a:avLst/>
          </a:prstGeom>
        </p:spPr>
        <p:txBody>
          <a:bodyPr vert="horz" lIns="94218" tIns="47109" rIns="94218" bIns="47109" rtlCol="0"/>
          <a:lstStyle>
            <a:lvl1pPr algn="r">
              <a:defRPr sz="1200"/>
            </a:lvl1pPr>
          </a:lstStyle>
          <a:p>
            <a:fld id="{7ECC7A33-44A3-479B-B803-7E4A9CA546E9}" type="datetimeFigureOut">
              <a:rPr lang="en-US" smtClean="0"/>
              <a:pPr/>
              <a:t>2/8/2022</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8" tIns="47109" rIns="94218" bIns="47109"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18" tIns="47109" rIns="94218" bIns="4710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40" cy="471053"/>
          </a:xfrm>
          <a:prstGeom prst="rect">
            <a:avLst/>
          </a:prstGeom>
        </p:spPr>
        <p:txBody>
          <a:bodyPr vert="horz" lIns="94218" tIns="47109" rIns="94218" bIns="47109"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8917423"/>
            <a:ext cx="3077740" cy="471053"/>
          </a:xfrm>
          <a:prstGeom prst="rect">
            <a:avLst/>
          </a:prstGeom>
        </p:spPr>
        <p:txBody>
          <a:bodyPr vert="horz" lIns="94218" tIns="47109" rIns="94218" bIns="47109" rtlCol="0" anchor="b"/>
          <a:lstStyle>
            <a:lvl1pPr algn="r">
              <a:defRPr sz="1200"/>
            </a:lvl1pPr>
          </a:lstStyle>
          <a:p>
            <a:fld id="{454FD98B-3243-4149-B5B8-6EAB30784D91}" type="slidenum">
              <a:rPr lang="en-US" smtClean="0"/>
              <a:pPr/>
              <a:t>‹#›</a:t>
            </a:fld>
            <a:endParaRPr lang="en-US" dirty="0"/>
          </a:p>
        </p:txBody>
      </p:sp>
    </p:spTree>
    <p:extLst>
      <p:ext uri="{BB962C8B-B14F-4D97-AF65-F5344CB8AC3E}">
        <p14:creationId xmlns:p14="http://schemas.microsoft.com/office/powerpoint/2010/main" val="896471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D98B-3243-4149-B5B8-6EAB30784D91}" type="slidenum">
              <a:rPr lang="en-US" smtClean="0"/>
              <a:pPr/>
              <a:t>1</a:t>
            </a:fld>
            <a:endParaRPr lang="en-US" dirty="0"/>
          </a:p>
        </p:txBody>
      </p:sp>
    </p:spTree>
    <p:extLst>
      <p:ext uri="{BB962C8B-B14F-4D97-AF65-F5344CB8AC3E}">
        <p14:creationId xmlns:p14="http://schemas.microsoft.com/office/powerpoint/2010/main" val="2081333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FD98B-3243-4149-B5B8-6EAB30784D91}" type="slidenum">
              <a:rPr lang="en-US" smtClean="0"/>
              <a:pPr/>
              <a:t>4</a:t>
            </a:fld>
            <a:endParaRPr lang="en-US" dirty="0"/>
          </a:p>
        </p:txBody>
      </p:sp>
    </p:spTree>
    <p:extLst>
      <p:ext uri="{BB962C8B-B14F-4D97-AF65-F5344CB8AC3E}">
        <p14:creationId xmlns:p14="http://schemas.microsoft.com/office/powerpoint/2010/main" val="39725027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FD98B-3243-4149-B5B8-6EAB30784D91}" type="slidenum">
              <a:rPr lang="en-US" smtClean="0"/>
              <a:pPr/>
              <a:t>5</a:t>
            </a:fld>
            <a:endParaRPr lang="en-US" dirty="0"/>
          </a:p>
        </p:txBody>
      </p:sp>
    </p:spTree>
    <p:extLst>
      <p:ext uri="{BB962C8B-B14F-4D97-AF65-F5344CB8AC3E}">
        <p14:creationId xmlns:p14="http://schemas.microsoft.com/office/powerpoint/2010/main" val="1987342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FD98B-3243-4149-B5B8-6EAB30784D91}" type="slidenum">
              <a:rPr lang="en-US" smtClean="0"/>
              <a:pPr/>
              <a:t>6</a:t>
            </a:fld>
            <a:endParaRPr lang="en-US" dirty="0"/>
          </a:p>
        </p:txBody>
      </p:sp>
    </p:spTree>
    <p:extLst>
      <p:ext uri="{BB962C8B-B14F-4D97-AF65-F5344CB8AC3E}">
        <p14:creationId xmlns:p14="http://schemas.microsoft.com/office/powerpoint/2010/main" val="4160639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FD98B-3243-4149-B5B8-6EAB30784D91}" type="slidenum">
              <a:rPr lang="en-US" smtClean="0"/>
              <a:pPr/>
              <a:t>7</a:t>
            </a:fld>
            <a:endParaRPr lang="en-US" dirty="0"/>
          </a:p>
        </p:txBody>
      </p:sp>
    </p:spTree>
    <p:extLst>
      <p:ext uri="{BB962C8B-B14F-4D97-AF65-F5344CB8AC3E}">
        <p14:creationId xmlns:p14="http://schemas.microsoft.com/office/powerpoint/2010/main" val="3520777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FD98B-3243-4149-B5B8-6EAB30784D91}" type="slidenum">
              <a:rPr lang="en-US" smtClean="0"/>
              <a:pPr/>
              <a:t>8</a:t>
            </a:fld>
            <a:endParaRPr lang="en-US" dirty="0"/>
          </a:p>
        </p:txBody>
      </p:sp>
    </p:spTree>
    <p:extLst>
      <p:ext uri="{BB962C8B-B14F-4D97-AF65-F5344CB8AC3E}">
        <p14:creationId xmlns:p14="http://schemas.microsoft.com/office/powerpoint/2010/main" val="3181388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4FD98B-3243-4149-B5B8-6EAB30784D91}" type="slidenum">
              <a:rPr lang="en-US" smtClean="0"/>
              <a:pPr/>
              <a:t>9</a:t>
            </a:fld>
            <a:endParaRPr lang="en-US" dirty="0"/>
          </a:p>
        </p:txBody>
      </p:sp>
    </p:spTree>
    <p:extLst>
      <p:ext uri="{BB962C8B-B14F-4D97-AF65-F5344CB8AC3E}">
        <p14:creationId xmlns:p14="http://schemas.microsoft.com/office/powerpoint/2010/main" val="3850293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1410446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3463108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4181814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1566950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263963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3509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3806148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3585521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1385579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2818216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E13EA6-8C4B-4124-8492-FBB3C77E9EB3}" type="datetimeFigureOut">
              <a:rPr lang="en-US" smtClean="0"/>
              <a:pPr/>
              <a:t>2/8/2022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13302879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Blank">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F7152D14-582D-494D-9795-9E9EF755E606}"/>
              </a:ext>
            </a:extLst>
          </p:cNvPr>
          <p:cNvSpPr>
            <a:spLocks noGrp="1"/>
          </p:cNvSpPr>
          <p:nvPr>
            <p:ph type="pic" sz="quarter" idx="18" hasCustomPrompt="1"/>
          </p:nvPr>
        </p:nvSpPr>
        <p:spPr>
          <a:xfrm>
            <a:off x="2177143" y="3225224"/>
            <a:ext cx="1973943" cy="2979633"/>
          </a:xfrm>
          <a:custGeom>
            <a:avLst/>
            <a:gdLst>
              <a:gd name="connsiteX0" fmla="*/ 0 w 1973943"/>
              <a:gd name="connsiteY0" fmla="*/ 0 h 2979633"/>
              <a:gd name="connsiteX1" fmla="*/ 1973943 w 1973943"/>
              <a:gd name="connsiteY1" fmla="*/ 0 h 2979633"/>
              <a:gd name="connsiteX2" fmla="*/ 1973943 w 1973943"/>
              <a:gd name="connsiteY2" fmla="*/ 2979633 h 2979633"/>
              <a:gd name="connsiteX3" fmla="*/ 0 w 1973943"/>
              <a:gd name="connsiteY3" fmla="*/ 2979633 h 2979633"/>
            </a:gdLst>
            <a:ahLst/>
            <a:cxnLst>
              <a:cxn ang="0">
                <a:pos x="connsiteX0" y="connsiteY0"/>
              </a:cxn>
              <a:cxn ang="0">
                <a:pos x="connsiteX1" y="connsiteY1"/>
              </a:cxn>
              <a:cxn ang="0">
                <a:pos x="connsiteX2" y="connsiteY2"/>
              </a:cxn>
              <a:cxn ang="0">
                <a:pos x="connsiteX3" y="connsiteY3"/>
              </a:cxn>
            </a:cxnLst>
            <a:rect l="l" t="t" r="r" b="b"/>
            <a:pathLst>
              <a:path w="1973943" h="2979633">
                <a:moveTo>
                  <a:pt x="0" y="0"/>
                </a:moveTo>
                <a:lnTo>
                  <a:pt x="1973943" y="0"/>
                </a:lnTo>
                <a:lnTo>
                  <a:pt x="1973943" y="2979633"/>
                </a:lnTo>
                <a:lnTo>
                  <a:pt x="0" y="2979633"/>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16" name="Picture Placeholder 15">
            <a:extLst>
              <a:ext uri="{FF2B5EF4-FFF2-40B4-BE49-F238E27FC236}">
                <a16:creationId xmlns:a16="http://schemas.microsoft.com/office/drawing/2014/main" id="{E6FD3F42-A0E6-4813-8EE5-68901810871B}"/>
              </a:ext>
            </a:extLst>
          </p:cNvPr>
          <p:cNvSpPr>
            <a:spLocks noGrp="1"/>
          </p:cNvSpPr>
          <p:nvPr>
            <p:ph type="pic" sz="quarter" idx="19" hasCustomPrompt="1"/>
          </p:nvPr>
        </p:nvSpPr>
        <p:spPr>
          <a:xfrm>
            <a:off x="4335154" y="2154219"/>
            <a:ext cx="1973943" cy="2979633"/>
          </a:xfrm>
          <a:custGeom>
            <a:avLst/>
            <a:gdLst>
              <a:gd name="connsiteX0" fmla="*/ 0 w 1973943"/>
              <a:gd name="connsiteY0" fmla="*/ 0 h 2979633"/>
              <a:gd name="connsiteX1" fmla="*/ 1973943 w 1973943"/>
              <a:gd name="connsiteY1" fmla="*/ 0 h 2979633"/>
              <a:gd name="connsiteX2" fmla="*/ 1973943 w 1973943"/>
              <a:gd name="connsiteY2" fmla="*/ 2979633 h 2979633"/>
              <a:gd name="connsiteX3" fmla="*/ 0 w 1973943"/>
              <a:gd name="connsiteY3" fmla="*/ 2979633 h 2979633"/>
            </a:gdLst>
            <a:ahLst/>
            <a:cxnLst>
              <a:cxn ang="0">
                <a:pos x="connsiteX0" y="connsiteY0"/>
              </a:cxn>
              <a:cxn ang="0">
                <a:pos x="connsiteX1" y="connsiteY1"/>
              </a:cxn>
              <a:cxn ang="0">
                <a:pos x="connsiteX2" y="connsiteY2"/>
              </a:cxn>
              <a:cxn ang="0">
                <a:pos x="connsiteX3" y="connsiteY3"/>
              </a:cxn>
            </a:cxnLst>
            <a:rect l="l" t="t" r="r" b="b"/>
            <a:pathLst>
              <a:path w="1973943" h="2979633">
                <a:moveTo>
                  <a:pt x="0" y="0"/>
                </a:moveTo>
                <a:lnTo>
                  <a:pt x="1973943" y="0"/>
                </a:lnTo>
                <a:lnTo>
                  <a:pt x="1973943" y="2979633"/>
                </a:lnTo>
                <a:lnTo>
                  <a:pt x="0" y="2979633"/>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14" name="Picture Placeholder 13">
            <a:extLst>
              <a:ext uri="{FF2B5EF4-FFF2-40B4-BE49-F238E27FC236}">
                <a16:creationId xmlns:a16="http://schemas.microsoft.com/office/drawing/2014/main" id="{AA0C0EC3-C9A9-4657-845C-D5DE23CC119F}"/>
              </a:ext>
            </a:extLst>
          </p:cNvPr>
          <p:cNvSpPr>
            <a:spLocks noGrp="1"/>
          </p:cNvSpPr>
          <p:nvPr>
            <p:ph type="pic" sz="quarter" idx="17" hasCustomPrompt="1"/>
          </p:nvPr>
        </p:nvSpPr>
        <p:spPr>
          <a:xfrm>
            <a:off x="609600" y="653143"/>
            <a:ext cx="3541486" cy="2365828"/>
          </a:xfrm>
          <a:custGeom>
            <a:avLst/>
            <a:gdLst>
              <a:gd name="connsiteX0" fmla="*/ 0 w 3541486"/>
              <a:gd name="connsiteY0" fmla="*/ 0 h 2365828"/>
              <a:gd name="connsiteX1" fmla="*/ 3541486 w 3541486"/>
              <a:gd name="connsiteY1" fmla="*/ 0 h 2365828"/>
              <a:gd name="connsiteX2" fmla="*/ 3541486 w 3541486"/>
              <a:gd name="connsiteY2" fmla="*/ 2365828 h 2365828"/>
              <a:gd name="connsiteX3" fmla="*/ 0 w 3541486"/>
              <a:gd name="connsiteY3" fmla="*/ 2365828 h 2365828"/>
            </a:gdLst>
            <a:ahLst/>
            <a:cxnLst>
              <a:cxn ang="0">
                <a:pos x="connsiteX0" y="connsiteY0"/>
              </a:cxn>
              <a:cxn ang="0">
                <a:pos x="connsiteX1" y="connsiteY1"/>
              </a:cxn>
              <a:cxn ang="0">
                <a:pos x="connsiteX2" y="connsiteY2"/>
              </a:cxn>
              <a:cxn ang="0">
                <a:pos x="connsiteX3" y="connsiteY3"/>
              </a:cxn>
            </a:cxnLst>
            <a:rect l="l" t="t" r="r" b="b"/>
            <a:pathLst>
              <a:path w="3541486" h="2365828">
                <a:moveTo>
                  <a:pt x="0" y="0"/>
                </a:moveTo>
                <a:lnTo>
                  <a:pt x="3541486" y="0"/>
                </a:lnTo>
                <a:lnTo>
                  <a:pt x="3541486" y="2365828"/>
                </a:lnTo>
                <a:lnTo>
                  <a:pt x="0" y="2365828"/>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2162870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BF89B44-ABAE-4411-B60B-FC86F3BD2D70}"/>
              </a:ext>
            </a:extLst>
          </p:cNvPr>
          <p:cNvSpPr>
            <a:spLocks noGrp="1"/>
          </p:cNvSpPr>
          <p:nvPr>
            <p:ph type="pic" sz="quarter" idx="19" hasCustomPrompt="1"/>
          </p:nvPr>
        </p:nvSpPr>
        <p:spPr>
          <a:xfrm>
            <a:off x="3461657" y="0"/>
            <a:ext cx="8730343" cy="3918857"/>
          </a:xfrm>
          <a:custGeom>
            <a:avLst/>
            <a:gdLst>
              <a:gd name="connsiteX0" fmla="*/ 0 w 8730343"/>
              <a:gd name="connsiteY0" fmla="*/ 0 h 3918857"/>
              <a:gd name="connsiteX1" fmla="*/ 8730343 w 8730343"/>
              <a:gd name="connsiteY1" fmla="*/ 0 h 3918857"/>
              <a:gd name="connsiteX2" fmla="*/ 8730343 w 8730343"/>
              <a:gd name="connsiteY2" fmla="*/ 3918857 h 3918857"/>
              <a:gd name="connsiteX3" fmla="*/ 0 w 8730343"/>
              <a:gd name="connsiteY3" fmla="*/ 3918857 h 3918857"/>
            </a:gdLst>
            <a:ahLst/>
            <a:cxnLst>
              <a:cxn ang="0">
                <a:pos x="connsiteX0" y="connsiteY0"/>
              </a:cxn>
              <a:cxn ang="0">
                <a:pos x="connsiteX1" y="connsiteY1"/>
              </a:cxn>
              <a:cxn ang="0">
                <a:pos x="connsiteX2" y="connsiteY2"/>
              </a:cxn>
              <a:cxn ang="0">
                <a:pos x="connsiteX3" y="connsiteY3"/>
              </a:cxn>
            </a:cxnLst>
            <a:rect l="l" t="t" r="r" b="b"/>
            <a:pathLst>
              <a:path w="8730343" h="3918857">
                <a:moveTo>
                  <a:pt x="0" y="0"/>
                </a:moveTo>
                <a:lnTo>
                  <a:pt x="8730343" y="0"/>
                </a:lnTo>
                <a:lnTo>
                  <a:pt x="8730343" y="3918857"/>
                </a:lnTo>
                <a:lnTo>
                  <a:pt x="0" y="3918857"/>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1829725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Blank">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630E638C-D1D0-44AD-9C10-7A926BC1016D}"/>
              </a:ext>
            </a:extLst>
          </p:cNvPr>
          <p:cNvSpPr>
            <a:spLocks noGrp="1"/>
          </p:cNvSpPr>
          <p:nvPr>
            <p:ph type="pic" sz="quarter" idx="17" hasCustomPrompt="1"/>
          </p:nvPr>
        </p:nvSpPr>
        <p:spPr>
          <a:xfrm>
            <a:off x="4026330" y="0"/>
            <a:ext cx="4950628" cy="2475314"/>
          </a:xfrm>
          <a:custGeom>
            <a:avLst/>
            <a:gdLst>
              <a:gd name="connsiteX0" fmla="*/ 0 w 4950628"/>
              <a:gd name="connsiteY0" fmla="*/ 0 h 2475314"/>
              <a:gd name="connsiteX1" fmla="*/ 4950628 w 4950628"/>
              <a:gd name="connsiteY1" fmla="*/ 0 h 2475314"/>
              <a:gd name="connsiteX2" fmla="*/ 2475314 w 4950628"/>
              <a:gd name="connsiteY2" fmla="*/ 2475314 h 2475314"/>
            </a:gdLst>
            <a:ahLst/>
            <a:cxnLst>
              <a:cxn ang="0">
                <a:pos x="connsiteX0" y="connsiteY0"/>
              </a:cxn>
              <a:cxn ang="0">
                <a:pos x="connsiteX1" y="connsiteY1"/>
              </a:cxn>
              <a:cxn ang="0">
                <a:pos x="connsiteX2" y="connsiteY2"/>
              </a:cxn>
            </a:cxnLst>
            <a:rect l="l" t="t" r="r" b="b"/>
            <a:pathLst>
              <a:path w="4950628" h="2475314">
                <a:moveTo>
                  <a:pt x="0" y="0"/>
                </a:moveTo>
                <a:lnTo>
                  <a:pt x="4950628" y="0"/>
                </a:lnTo>
                <a:lnTo>
                  <a:pt x="2475314" y="2475314"/>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18" name="Picture Placeholder 17">
            <a:extLst>
              <a:ext uri="{FF2B5EF4-FFF2-40B4-BE49-F238E27FC236}">
                <a16:creationId xmlns:a16="http://schemas.microsoft.com/office/drawing/2014/main" id="{26007595-96A8-4D42-B344-A5F7505FC706}"/>
              </a:ext>
            </a:extLst>
          </p:cNvPr>
          <p:cNvSpPr>
            <a:spLocks noGrp="1"/>
          </p:cNvSpPr>
          <p:nvPr>
            <p:ph type="pic" sz="quarter" idx="18" hasCustomPrompt="1"/>
          </p:nvPr>
        </p:nvSpPr>
        <p:spPr>
          <a:xfrm>
            <a:off x="6859862" y="347578"/>
            <a:ext cx="4971564" cy="4971565"/>
          </a:xfrm>
          <a:custGeom>
            <a:avLst/>
            <a:gdLst>
              <a:gd name="connsiteX0" fmla="*/ 2485782 w 4971564"/>
              <a:gd name="connsiteY0" fmla="*/ 0 h 4971565"/>
              <a:gd name="connsiteX1" fmla="*/ 4971564 w 4971564"/>
              <a:gd name="connsiteY1" fmla="*/ 2485783 h 4971565"/>
              <a:gd name="connsiteX2" fmla="*/ 2485782 w 4971564"/>
              <a:gd name="connsiteY2" fmla="*/ 4971565 h 4971565"/>
              <a:gd name="connsiteX3" fmla="*/ 0 w 4971564"/>
              <a:gd name="connsiteY3" fmla="*/ 2485783 h 4971565"/>
            </a:gdLst>
            <a:ahLst/>
            <a:cxnLst>
              <a:cxn ang="0">
                <a:pos x="connsiteX0" y="connsiteY0"/>
              </a:cxn>
              <a:cxn ang="0">
                <a:pos x="connsiteX1" y="connsiteY1"/>
              </a:cxn>
              <a:cxn ang="0">
                <a:pos x="connsiteX2" y="connsiteY2"/>
              </a:cxn>
              <a:cxn ang="0">
                <a:pos x="connsiteX3" y="connsiteY3"/>
              </a:cxn>
            </a:cxnLst>
            <a:rect l="l" t="t" r="r" b="b"/>
            <a:pathLst>
              <a:path w="4971564" h="4971565">
                <a:moveTo>
                  <a:pt x="2485782" y="0"/>
                </a:moveTo>
                <a:lnTo>
                  <a:pt x="4971564" y="2485783"/>
                </a:lnTo>
                <a:lnTo>
                  <a:pt x="2485782" y="4971565"/>
                </a:lnTo>
                <a:lnTo>
                  <a:pt x="0" y="2485783"/>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7" name="Picture Placeholder 26">
            <a:extLst>
              <a:ext uri="{FF2B5EF4-FFF2-40B4-BE49-F238E27FC236}">
                <a16:creationId xmlns:a16="http://schemas.microsoft.com/office/drawing/2014/main" id="{B3F948AB-3CC7-4C5B-B43C-BDEE1D1DC1A0}"/>
              </a:ext>
            </a:extLst>
          </p:cNvPr>
          <p:cNvSpPr>
            <a:spLocks noGrp="1"/>
          </p:cNvSpPr>
          <p:nvPr>
            <p:ph type="pic" sz="quarter" idx="19" hasCustomPrompt="1"/>
          </p:nvPr>
        </p:nvSpPr>
        <p:spPr>
          <a:xfrm>
            <a:off x="9714330" y="-3811"/>
            <a:ext cx="2477670" cy="2475314"/>
          </a:xfrm>
          <a:custGeom>
            <a:avLst/>
            <a:gdLst>
              <a:gd name="connsiteX0" fmla="*/ 0 w 2477670"/>
              <a:gd name="connsiteY0" fmla="*/ 0 h 2475314"/>
              <a:gd name="connsiteX1" fmla="*/ 2477670 w 2477670"/>
              <a:gd name="connsiteY1" fmla="*/ 0 h 2475314"/>
              <a:gd name="connsiteX2" fmla="*/ 2477670 w 2477670"/>
              <a:gd name="connsiteY2" fmla="*/ 2472958 h 2475314"/>
              <a:gd name="connsiteX3" fmla="*/ 2475314 w 2477670"/>
              <a:gd name="connsiteY3" fmla="*/ 2475314 h 2475314"/>
            </a:gdLst>
            <a:ahLst/>
            <a:cxnLst>
              <a:cxn ang="0">
                <a:pos x="connsiteX0" y="connsiteY0"/>
              </a:cxn>
              <a:cxn ang="0">
                <a:pos x="connsiteX1" y="connsiteY1"/>
              </a:cxn>
              <a:cxn ang="0">
                <a:pos x="connsiteX2" y="connsiteY2"/>
              </a:cxn>
              <a:cxn ang="0">
                <a:pos x="connsiteX3" y="connsiteY3"/>
              </a:cxn>
            </a:cxnLst>
            <a:rect l="l" t="t" r="r" b="b"/>
            <a:pathLst>
              <a:path w="2477670" h="2475314">
                <a:moveTo>
                  <a:pt x="0" y="0"/>
                </a:moveTo>
                <a:lnTo>
                  <a:pt x="2477670" y="0"/>
                </a:lnTo>
                <a:lnTo>
                  <a:pt x="2477670" y="2472958"/>
                </a:lnTo>
                <a:lnTo>
                  <a:pt x="2475314" y="2475314"/>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8" name="Picture Placeholder 27">
            <a:extLst>
              <a:ext uri="{FF2B5EF4-FFF2-40B4-BE49-F238E27FC236}">
                <a16:creationId xmlns:a16="http://schemas.microsoft.com/office/drawing/2014/main" id="{DE1128E5-1829-40C7-9B18-3350C396AC06}"/>
              </a:ext>
            </a:extLst>
          </p:cNvPr>
          <p:cNvSpPr>
            <a:spLocks noGrp="1"/>
          </p:cNvSpPr>
          <p:nvPr>
            <p:ph type="pic" sz="quarter" idx="20" hasCustomPrompt="1"/>
          </p:nvPr>
        </p:nvSpPr>
        <p:spPr>
          <a:xfrm>
            <a:off x="9703862" y="3191405"/>
            <a:ext cx="2488138" cy="3670751"/>
          </a:xfrm>
          <a:custGeom>
            <a:avLst/>
            <a:gdLst>
              <a:gd name="connsiteX0" fmla="*/ 2485782 w 2488138"/>
              <a:gd name="connsiteY0" fmla="*/ 0 h 3670751"/>
              <a:gd name="connsiteX1" fmla="*/ 2488138 w 2488138"/>
              <a:gd name="connsiteY1" fmla="*/ 2356 h 3670751"/>
              <a:gd name="connsiteX2" fmla="*/ 2488138 w 2488138"/>
              <a:gd name="connsiteY2" fmla="*/ 3670751 h 3670751"/>
              <a:gd name="connsiteX3" fmla="*/ 1184968 w 2488138"/>
              <a:gd name="connsiteY3" fmla="*/ 3670751 h 3670751"/>
              <a:gd name="connsiteX4" fmla="*/ 0 w 2488138"/>
              <a:gd name="connsiteY4" fmla="*/ 2485783 h 3670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8138" h="3670751">
                <a:moveTo>
                  <a:pt x="2485782" y="0"/>
                </a:moveTo>
                <a:lnTo>
                  <a:pt x="2488138" y="2356"/>
                </a:lnTo>
                <a:lnTo>
                  <a:pt x="2488138" y="3670751"/>
                </a:lnTo>
                <a:lnTo>
                  <a:pt x="1184968" y="3670751"/>
                </a:lnTo>
                <a:lnTo>
                  <a:pt x="0" y="2485783"/>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10219720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6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331BEA4-F77C-4A7A-AA66-BCFFE294B4A9}"/>
              </a:ext>
            </a:extLst>
          </p:cNvPr>
          <p:cNvSpPr>
            <a:spLocks noGrp="1"/>
          </p:cNvSpPr>
          <p:nvPr>
            <p:ph type="pic" sz="quarter" idx="17" hasCustomPrompt="1"/>
          </p:nvPr>
        </p:nvSpPr>
        <p:spPr>
          <a:xfrm>
            <a:off x="6005428" y="2"/>
            <a:ext cx="6186572" cy="6447831"/>
          </a:xfrm>
          <a:custGeom>
            <a:avLst/>
            <a:gdLst>
              <a:gd name="connsiteX0" fmla="*/ 2150151 w 6186572"/>
              <a:gd name="connsiteY0" fmla="*/ 0 h 6447831"/>
              <a:gd name="connsiteX1" fmla="*/ 6186572 w 6186572"/>
              <a:gd name="connsiteY1" fmla="*/ 0 h 6447831"/>
              <a:gd name="connsiteX2" fmla="*/ 6186572 w 6186572"/>
              <a:gd name="connsiteY2" fmla="*/ 4558938 h 6447831"/>
              <a:gd name="connsiteX3" fmla="*/ 5187758 w 6186572"/>
              <a:gd name="connsiteY3" fmla="*/ 5557752 h 6447831"/>
              <a:gd name="connsiteX4" fmla="*/ 890078 w 6186572"/>
              <a:gd name="connsiteY4" fmla="*/ 5557752 h 6447831"/>
              <a:gd name="connsiteX5" fmla="*/ 890079 w 6186572"/>
              <a:gd name="connsiteY5" fmla="*/ 5557752 h 6447831"/>
              <a:gd name="connsiteX6" fmla="*/ 890079 w 6186572"/>
              <a:gd name="connsiteY6" fmla="*/ 1260072 h 644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86572" h="6447831">
                <a:moveTo>
                  <a:pt x="2150151" y="0"/>
                </a:moveTo>
                <a:lnTo>
                  <a:pt x="6186572" y="0"/>
                </a:lnTo>
                <a:lnTo>
                  <a:pt x="6186572" y="4558938"/>
                </a:lnTo>
                <a:lnTo>
                  <a:pt x="5187758" y="5557752"/>
                </a:lnTo>
                <a:cubicBezTo>
                  <a:pt x="4000986" y="6744524"/>
                  <a:pt x="2076850" y="6744524"/>
                  <a:pt x="890078" y="5557752"/>
                </a:cubicBezTo>
                <a:lnTo>
                  <a:pt x="890079" y="5557752"/>
                </a:lnTo>
                <a:cubicBezTo>
                  <a:pt x="-296693" y="4370980"/>
                  <a:pt x="-296693" y="2446844"/>
                  <a:pt x="890079" y="1260072"/>
                </a:cubicBez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3591277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0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71FC971-F2E6-4196-8711-A42BB754C67D}"/>
              </a:ext>
            </a:extLst>
          </p:cNvPr>
          <p:cNvSpPr>
            <a:spLocks noGrp="1"/>
          </p:cNvSpPr>
          <p:nvPr>
            <p:ph type="pic" sz="quarter" idx="17" hasCustomPrompt="1"/>
          </p:nvPr>
        </p:nvSpPr>
        <p:spPr>
          <a:xfrm>
            <a:off x="2" y="2"/>
            <a:ext cx="5930899" cy="6327612"/>
          </a:xfrm>
          <a:custGeom>
            <a:avLst/>
            <a:gdLst>
              <a:gd name="connsiteX0" fmla="*/ 0 w 5930899"/>
              <a:gd name="connsiteY0" fmla="*/ 631694 h 6327612"/>
              <a:gd name="connsiteX1" fmla="*/ 3326675 w 5930899"/>
              <a:gd name="connsiteY1" fmla="*/ 6327612 h 6327612"/>
              <a:gd name="connsiteX2" fmla="*/ 0 w 5930899"/>
              <a:gd name="connsiteY2" fmla="*/ 6327612 h 6327612"/>
              <a:gd name="connsiteX3" fmla="*/ 5930899 w 5930899"/>
              <a:gd name="connsiteY3" fmla="*/ 109333 h 6327612"/>
              <a:gd name="connsiteX4" fmla="*/ 5930899 w 5930899"/>
              <a:gd name="connsiteY4" fmla="*/ 4187719 h 6327612"/>
              <a:gd name="connsiteX5" fmla="*/ 3548937 w 5930899"/>
              <a:gd name="connsiteY5" fmla="*/ 4187719 h 6327612"/>
              <a:gd name="connsiteX6" fmla="*/ 0 w 5930899"/>
              <a:gd name="connsiteY6" fmla="*/ 0 h 6327612"/>
              <a:gd name="connsiteX7" fmla="*/ 5604291 w 5930899"/>
              <a:gd name="connsiteY7" fmla="*/ 0 h 6327612"/>
              <a:gd name="connsiteX8" fmla="*/ 2802146 w 5930899"/>
              <a:gd name="connsiteY8" fmla="*/ 4831286 h 6327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30899" h="6327612">
                <a:moveTo>
                  <a:pt x="0" y="631694"/>
                </a:moveTo>
                <a:lnTo>
                  <a:pt x="3326675" y="6327612"/>
                </a:lnTo>
                <a:lnTo>
                  <a:pt x="0" y="6327612"/>
                </a:lnTo>
                <a:close/>
                <a:moveTo>
                  <a:pt x="5930899" y="109333"/>
                </a:moveTo>
                <a:lnTo>
                  <a:pt x="5930899" y="4187719"/>
                </a:lnTo>
                <a:lnTo>
                  <a:pt x="3548937" y="4187719"/>
                </a:lnTo>
                <a:close/>
                <a:moveTo>
                  <a:pt x="0" y="0"/>
                </a:moveTo>
                <a:lnTo>
                  <a:pt x="5604291" y="0"/>
                </a:lnTo>
                <a:lnTo>
                  <a:pt x="2802146" y="4831286"/>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36290954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
        <p:nvSpPr>
          <p:cNvPr id="7" name="Picture Placeholder 6">
            <a:extLst>
              <a:ext uri="{FF2B5EF4-FFF2-40B4-BE49-F238E27FC236}">
                <a16:creationId xmlns:a16="http://schemas.microsoft.com/office/drawing/2014/main" id="{AB325839-7B96-48E5-9725-1B5E2506DE8D}"/>
              </a:ext>
            </a:extLst>
          </p:cNvPr>
          <p:cNvSpPr>
            <a:spLocks noGrp="1"/>
          </p:cNvSpPr>
          <p:nvPr>
            <p:ph type="pic" sz="quarter" idx="13" hasCustomPrompt="1"/>
          </p:nvPr>
        </p:nvSpPr>
        <p:spPr>
          <a:xfrm>
            <a:off x="5362919" y="2174326"/>
            <a:ext cx="1523203" cy="1648496"/>
          </a:xfrm>
          <a:custGeom>
            <a:avLst/>
            <a:gdLst>
              <a:gd name="connsiteX0" fmla="*/ 761603 w 1523203"/>
              <a:gd name="connsiteY0" fmla="*/ 0 h 1648496"/>
              <a:gd name="connsiteX1" fmla="*/ 931622 w 1523203"/>
              <a:gd name="connsiteY1" fmla="*/ 40610 h 1648496"/>
              <a:gd name="connsiteX2" fmla="*/ 1353112 w 1523203"/>
              <a:gd name="connsiteY2" fmla="*/ 284731 h 1648496"/>
              <a:gd name="connsiteX3" fmla="*/ 1523203 w 1523203"/>
              <a:gd name="connsiteY3" fmla="*/ 579662 h 1648496"/>
              <a:gd name="connsiteX4" fmla="*/ 1523203 w 1523203"/>
              <a:gd name="connsiteY4" fmla="*/ 1068835 h 1648496"/>
              <a:gd name="connsiteX5" fmla="*/ 1353112 w 1523203"/>
              <a:gd name="connsiteY5" fmla="*/ 1363766 h 1648496"/>
              <a:gd name="connsiteX6" fmla="*/ 931622 w 1523203"/>
              <a:gd name="connsiteY6" fmla="*/ 1607887 h 1648496"/>
              <a:gd name="connsiteX7" fmla="*/ 591581 w 1523203"/>
              <a:gd name="connsiteY7" fmla="*/ 1607887 h 1648496"/>
              <a:gd name="connsiteX8" fmla="*/ 170091 w 1523203"/>
              <a:gd name="connsiteY8" fmla="*/ 1363766 h 1648496"/>
              <a:gd name="connsiteX9" fmla="*/ 0 w 1523203"/>
              <a:gd name="connsiteY9" fmla="*/ 1068835 h 1648496"/>
              <a:gd name="connsiteX10" fmla="*/ 0 w 1523203"/>
              <a:gd name="connsiteY10" fmla="*/ 579662 h 1648496"/>
              <a:gd name="connsiteX11" fmla="*/ 170091 w 1523203"/>
              <a:gd name="connsiteY11" fmla="*/ 284731 h 1648496"/>
              <a:gd name="connsiteX12" fmla="*/ 591581 w 1523203"/>
              <a:gd name="connsiteY12" fmla="*/ 40610 h 1648496"/>
              <a:gd name="connsiteX13" fmla="*/ 761603 w 1523203"/>
              <a:gd name="connsiteY13" fmla="*/ 0 h 164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23203" h="1648496">
                <a:moveTo>
                  <a:pt x="761603" y="0"/>
                </a:moveTo>
                <a:cubicBezTo>
                  <a:pt x="823235" y="0"/>
                  <a:pt x="884869" y="13537"/>
                  <a:pt x="931622" y="40610"/>
                </a:cubicBezTo>
                <a:lnTo>
                  <a:pt x="1353112" y="284731"/>
                </a:lnTo>
                <a:cubicBezTo>
                  <a:pt x="1446690" y="338877"/>
                  <a:pt x="1523203" y="471604"/>
                  <a:pt x="1523203" y="579662"/>
                </a:cubicBezTo>
                <a:lnTo>
                  <a:pt x="1523203" y="1068835"/>
                </a:lnTo>
                <a:cubicBezTo>
                  <a:pt x="1523203" y="1176894"/>
                  <a:pt x="1446690" y="1309620"/>
                  <a:pt x="1353112" y="1363766"/>
                </a:cubicBezTo>
                <a:lnTo>
                  <a:pt x="931622" y="1607887"/>
                </a:lnTo>
                <a:cubicBezTo>
                  <a:pt x="838115" y="1662033"/>
                  <a:pt x="685089" y="1662033"/>
                  <a:pt x="591581" y="1607887"/>
                </a:cubicBezTo>
                <a:lnTo>
                  <a:pt x="170091" y="1363766"/>
                </a:lnTo>
                <a:cubicBezTo>
                  <a:pt x="76513" y="1309620"/>
                  <a:pt x="0" y="1176894"/>
                  <a:pt x="0" y="1068835"/>
                </a:cubicBezTo>
                <a:lnTo>
                  <a:pt x="0" y="579662"/>
                </a:lnTo>
                <a:cubicBezTo>
                  <a:pt x="0" y="471604"/>
                  <a:pt x="76513" y="338877"/>
                  <a:pt x="170091" y="284731"/>
                </a:cubicBezTo>
                <a:lnTo>
                  <a:pt x="591581" y="40610"/>
                </a:lnTo>
                <a:cubicBezTo>
                  <a:pt x="638335" y="13537"/>
                  <a:pt x="699969" y="0"/>
                  <a:pt x="761603" y="0"/>
                </a:cubicBez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Tree>
    <p:extLst>
      <p:ext uri="{BB962C8B-B14F-4D97-AF65-F5344CB8AC3E}">
        <p14:creationId xmlns:p14="http://schemas.microsoft.com/office/powerpoint/2010/main" val="28680816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864F608-EECF-43BA-B9D7-DBE6E40DCEB1}"/>
              </a:ext>
            </a:extLst>
          </p:cNvPr>
          <p:cNvSpPr>
            <a:spLocks noGrp="1"/>
          </p:cNvSpPr>
          <p:nvPr>
            <p:ph type="pic" sz="quarter" idx="17" hasCustomPrompt="1"/>
          </p:nvPr>
        </p:nvSpPr>
        <p:spPr>
          <a:xfrm>
            <a:off x="1201106" y="624125"/>
            <a:ext cx="3452115" cy="5523382"/>
          </a:xfrm>
          <a:custGeom>
            <a:avLst/>
            <a:gdLst>
              <a:gd name="connsiteX0" fmla="*/ 0 w 3452115"/>
              <a:gd name="connsiteY0" fmla="*/ 5330522 h 5523382"/>
              <a:gd name="connsiteX1" fmla="*/ 824445 w 3452115"/>
              <a:gd name="connsiteY1" fmla="*/ 5523382 h 5523382"/>
              <a:gd name="connsiteX2" fmla="*/ 0 w 3452115"/>
              <a:gd name="connsiteY2" fmla="*/ 5523382 h 5523382"/>
              <a:gd name="connsiteX3" fmla="*/ 3452114 w 3452115"/>
              <a:gd name="connsiteY3" fmla="*/ 3694501 h 5523382"/>
              <a:gd name="connsiteX4" fmla="*/ 3452114 w 3452115"/>
              <a:gd name="connsiteY4" fmla="*/ 5523382 h 5523382"/>
              <a:gd name="connsiteX5" fmla="*/ 3024287 w 3452115"/>
              <a:gd name="connsiteY5" fmla="*/ 5523382 h 5523382"/>
              <a:gd name="connsiteX6" fmla="*/ 2406405 w 3452115"/>
              <a:gd name="connsiteY6" fmla="*/ 0 h 5523382"/>
              <a:gd name="connsiteX7" fmla="*/ 3452115 w 3452115"/>
              <a:gd name="connsiteY7" fmla="*/ 0 h 5523382"/>
              <a:gd name="connsiteX8" fmla="*/ 3452115 w 3452115"/>
              <a:gd name="connsiteY8" fmla="*/ 244622 h 5523382"/>
              <a:gd name="connsiteX9" fmla="*/ 1 w 3452115"/>
              <a:gd name="connsiteY9" fmla="*/ 0 h 5523382"/>
              <a:gd name="connsiteX10" fmla="*/ 595976 w 3452115"/>
              <a:gd name="connsiteY10" fmla="*/ 0 h 5523382"/>
              <a:gd name="connsiteX11" fmla="*/ 778794 w 3452115"/>
              <a:gd name="connsiteY11" fmla="*/ 0 h 5523382"/>
              <a:gd name="connsiteX12" fmla="*/ 1624885 w 3452115"/>
              <a:gd name="connsiteY12" fmla="*/ 0 h 5523382"/>
              <a:gd name="connsiteX13" fmla="*/ 3452114 w 3452115"/>
              <a:gd name="connsiteY13" fmla="*/ 427440 h 5523382"/>
              <a:gd name="connsiteX14" fmla="*/ 3452114 w 3452115"/>
              <a:gd name="connsiteY14" fmla="*/ 2912981 h 5523382"/>
              <a:gd name="connsiteX15" fmla="*/ 2841468 w 3452115"/>
              <a:gd name="connsiteY15" fmla="*/ 5523382 h 5523382"/>
              <a:gd name="connsiteX16" fmla="*/ 1605964 w 3452115"/>
              <a:gd name="connsiteY16" fmla="*/ 5523382 h 5523382"/>
              <a:gd name="connsiteX17" fmla="*/ 0 w 3452115"/>
              <a:gd name="connsiteY17" fmla="*/ 5147703 h 5523382"/>
              <a:gd name="connsiteX18" fmla="*/ 0 w 3452115"/>
              <a:gd name="connsiteY18" fmla="*/ 3329204 h 5523382"/>
              <a:gd name="connsiteX19" fmla="*/ 0 w 3452115"/>
              <a:gd name="connsiteY19" fmla="*/ 2547685 h 5523382"/>
              <a:gd name="connsiteX20" fmla="*/ 1 w 3452115"/>
              <a:gd name="connsiteY20" fmla="*/ 2547681 h 552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52115" h="5523382">
                <a:moveTo>
                  <a:pt x="0" y="5330522"/>
                </a:moveTo>
                <a:lnTo>
                  <a:pt x="824445" y="5523382"/>
                </a:lnTo>
                <a:lnTo>
                  <a:pt x="0" y="5523382"/>
                </a:lnTo>
                <a:close/>
                <a:moveTo>
                  <a:pt x="3452114" y="3694501"/>
                </a:moveTo>
                <a:lnTo>
                  <a:pt x="3452114" y="5523382"/>
                </a:lnTo>
                <a:lnTo>
                  <a:pt x="3024287" y="5523382"/>
                </a:lnTo>
                <a:close/>
                <a:moveTo>
                  <a:pt x="2406405" y="0"/>
                </a:moveTo>
                <a:lnTo>
                  <a:pt x="3452115" y="0"/>
                </a:lnTo>
                <a:lnTo>
                  <a:pt x="3452115" y="244622"/>
                </a:lnTo>
                <a:close/>
                <a:moveTo>
                  <a:pt x="1" y="0"/>
                </a:moveTo>
                <a:lnTo>
                  <a:pt x="595976" y="0"/>
                </a:lnTo>
                <a:lnTo>
                  <a:pt x="778794" y="0"/>
                </a:lnTo>
                <a:lnTo>
                  <a:pt x="1624885" y="0"/>
                </a:lnTo>
                <a:lnTo>
                  <a:pt x="3452114" y="427440"/>
                </a:lnTo>
                <a:lnTo>
                  <a:pt x="3452114" y="2912981"/>
                </a:lnTo>
                <a:lnTo>
                  <a:pt x="2841468" y="5523382"/>
                </a:lnTo>
                <a:lnTo>
                  <a:pt x="1605964" y="5523382"/>
                </a:lnTo>
                <a:lnTo>
                  <a:pt x="0" y="5147703"/>
                </a:lnTo>
                <a:lnTo>
                  <a:pt x="0" y="3329204"/>
                </a:lnTo>
                <a:lnTo>
                  <a:pt x="0" y="2547685"/>
                </a:lnTo>
                <a:lnTo>
                  <a:pt x="1" y="2547681"/>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779906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3_Blank">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22CA65ED-8034-48EC-8FFC-629E3D2C29C1}"/>
              </a:ext>
            </a:extLst>
          </p:cNvPr>
          <p:cNvSpPr>
            <a:spLocks noGrp="1"/>
          </p:cNvSpPr>
          <p:nvPr>
            <p:ph type="pic" sz="quarter" idx="24" hasCustomPrompt="1"/>
          </p:nvPr>
        </p:nvSpPr>
        <p:spPr>
          <a:xfrm>
            <a:off x="3784044" y="4507309"/>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3" name="Picture Placeholder 22">
            <a:extLst>
              <a:ext uri="{FF2B5EF4-FFF2-40B4-BE49-F238E27FC236}">
                <a16:creationId xmlns:a16="http://schemas.microsoft.com/office/drawing/2014/main" id="{BF74B473-9228-400A-A6D7-03E22D10B593}"/>
              </a:ext>
            </a:extLst>
          </p:cNvPr>
          <p:cNvSpPr>
            <a:spLocks noGrp="1"/>
          </p:cNvSpPr>
          <p:nvPr>
            <p:ph type="pic" sz="quarter" idx="25" hasCustomPrompt="1"/>
          </p:nvPr>
        </p:nvSpPr>
        <p:spPr>
          <a:xfrm>
            <a:off x="6441303" y="4507309"/>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4" name="Picture Placeholder 23">
            <a:extLst>
              <a:ext uri="{FF2B5EF4-FFF2-40B4-BE49-F238E27FC236}">
                <a16:creationId xmlns:a16="http://schemas.microsoft.com/office/drawing/2014/main" id="{2147833A-D212-4311-99B5-05B084D68BA1}"/>
              </a:ext>
            </a:extLst>
          </p:cNvPr>
          <p:cNvSpPr>
            <a:spLocks noGrp="1"/>
          </p:cNvSpPr>
          <p:nvPr>
            <p:ph type="pic" sz="quarter" idx="26" hasCustomPrompt="1"/>
          </p:nvPr>
        </p:nvSpPr>
        <p:spPr>
          <a:xfrm>
            <a:off x="9098562" y="4507309"/>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5" name="Picture Placeholder 24">
            <a:extLst>
              <a:ext uri="{FF2B5EF4-FFF2-40B4-BE49-F238E27FC236}">
                <a16:creationId xmlns:a16="http://schemas.microsoft.com/office/drawing/2014/main" id="{33575FA2-78C5-41D7-A35A-231A947C2DBD}"/>
              </a:ext>
            </a:extLst>
          </p:cNvPr>
          <p:cNvSpPr>
            <a:spLocks noGrp="1"/>
          </p:cNvSpPr>
          <p:nvPr>
            <p:ph type="pic" sz="quarter" idx="27" hasCustomPrompt="1"/>
          </p:nvPr>
        </p:nvSpPr>
        <p:spPr>
          <a:xfrm>
            <a:off x="1126785" y="4507309"/>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19" name="Picture Placeholder 18">
            <a:extLst>
              <a:ext uri="{FF2B5EF4-FFF2-40B4-BE49-F238E27FC236}">
                <a16:creationId xmlns:a16="http://schemas.microsoft.com/office/drawing/2014/main" id="{C6CE6687-A98D-4040-9462-BAA2ECAE76AC}"/>
              </a:ext>
            </a:extLst>
          </p:cNvPr>
          <p:cNvSpPr>
            <a:spLocks noGrp="1"/>
          </p:cNvSpPr>
          <p:nvPr>
            <p:ph type="pic" sz="quarter" idx="21" hasCustomPrompt="1"/>
          </p:nvPr>
        </p:nvSpPr>
        <p:spPr>
          <a:xfrm>
            <a:off x="3784045" y="2236885"/>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0" name="Picture Placeholder 19">
            <a:extLst>
              <a:ext uri="{FF2B5EF4-FFF2-40B4-BE49-F238E27FC236}">
                <a16:creationId xmlns:a16="http://schemas.microsoft.com/office/drawing/2014/main" id="{3090B035-F65B-4839-89FC-3DFF49451BE6}"/>
              </a:ext>
            </a:extLst>
          </p:cNvPr>
          <p:cNvSpPr>
            <a:spLocks noGrp="1"/>
          </p:cNvSpPr>
          <p:nvPr>
            <p:ph type="pic" sz="quarter" idx="22" hasCustomPrompt="1"/>
          </p:nvPr>
        </p:nvSpPr>
        <p:spPr>
          <a:xfrm>
            <a:off x="6441304" y="2236885"/>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1" name="Picture Placeholder 20">
            <a:extLst>
              <a:ext uri="{FF2B5EF4-FFF2-40B4-BE49-F238E27FC236}">
                <a16:creationId xmlns:a16="http://schemas.microsoft.com/office/drawing/2014/main" id="{F955A163-0963-4F5C-9546-439C3ABCE8AD}"/>
              </a:ext>
            </a:extLst>
          </p:cNvPr>
          <p:cNvSpPr>
            <a:spLocks noGrp="1"/>
          </p:cNvSpPr>
          <p:nvPr>
            <p:ph type="pic" sz="quarter" idx="23" hasCustomPrompt="1"/>
          </p:nvPr>
        </p:nvSpPr>
        <p:spPr>
          <a:xfrm>
            <a:off x="9098563" y="2236885"/>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18" name="Picture Placeholder 17">
            <a:extLst>
              <a:ext uri="{FF2B5EF4-FFF2-40B4-BE49-F238E27FC236}">
                <a16:creationId xmlns:a16="http://schemas.microsoft.com/office/drawing/2014/main" id="{7658EE0E-4B0D-4658-B4C9-C1768291D72E}"/>
              </a:ext>
            </a:extLst>
          </p:cNvPr>
          <p:cNvSpPr>
            <a:spLocks noGrp="1"/>
          </p:cNvSpPr>
          <p:nvPr>
            <p:ph type="pic" sz="quarter" idx="20" hasCustomPrompt="1"/>
          </p:nvPr>
        </p:nvSpPr>
        <p:spPr>
          <a:xfrm>
            <a:off x="1126786" y="2236885"/>
            <a:ext cx="1966651" cy="1583190"/>
          </a:xfrm>
          <a:custGeom>
            <a:avLst/>
            <a:gdLst>
              <a:gd name="connsiteX0" fmla="*/ 0 w 1966651"/>
              <a:gd name="connsiteY0" fmla="*/ 0 h 1583190"/>
              <a:gd name="connsiteX1" fmla="*/ 1966651 w 1966651"/>
              <a:gd name="connsiteY1" fmla="*/ 0 h 1583190"/>
              <a:gd name="connsiteX2" fmla="*/ 1966651 w 1966651"/>
              <a:gd name="connsiteY2" fmla="*/ 1583190 h 1583190"/>
              <a:gd name="connsiteX3" fmla="*/ 0 w 1966651"/>
              <a:gd name="connsiteY3" fmla="*/ 1583190 h 1583190"/>
            </a:gdLst>
            <a:ahLst/>
            <a:cxnLst>
              <a:cxn ang="0">
                <a:pos x="connsiteX0" y="connsiteY0"/>
              </a:cxn>
              <a:cxn ang="0">
                <a:pos x="connsiteX1" y="connsiteY1"/>
              </a:cxn>
              <a:cxn ang="0">
                <a:pos x="connsiteX2" y="connsiteY2"/>
              </a:cxn>
              <a:cxn ang="0">
                <a:pos x="connsiteX3" y="connsiteY3"/>
              </a:cxn>
            </a:cxnLst>
            <a:rect l="l" t="t" r="r" b="b"/>
            <a:pathLst>
              <a:path w="1966651" h="1583190">
                <a:moveTo>
                  <a:pt x="0" y="0"/>
                </a:moveTo>
                <a:lnTo>
                  <a:pt x="1966651" y="0"/>
                </a:lnTo>
                <a:lnTo>
                  <a:pt x="1966651" y="1583190"/>
                </a:lnTo>
                <a:lnTo>
                  <a:pt x="0" y="158319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3757776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25_Blank">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50BF94D-4D14-4E45-8979-B8599E66F41D}"/>
              </a:ext>
            </a:extLst>
          </p:cNvPr>
          <p:cNvSpPr>
            <a:spLocks noGrp="1"/>
          </p:cNvSpPr>
          <p:nvPr>
            <p:ph type="pic" sz="quarter" idx="17" hasCustomPrompt="1"/>
          </p:nvPr>
        </p:nvSpPr>
        <p:spPr>
          <a:xfrm>
            <a:off x="7204362" y="0"/>
            <a:ext cx="4987638" cy="6858002"/>
          </a:xfrm>
          <a:custGeom>
            <a:avLst/>
            <a:gdLst>
              <a:gd name="connsiteX0" fmla="*/ 2016750 w 4987638"/>
              <a:gd name="connsiteY0" fmla="*/ 0 h 6858002"/>
              <a:gd name="connsiteX1" fmla="*/ 4987638 w 4987638"/>
              <a:gd name="connsiteY1" fmla="*/ 0 h 6858002"/>
              <a:gd name="connsiteX2" fmla="*/ 4987638 w 4987638"/>
              <a:gd name="connsiteY2" fmla="*/ 6858002 h 6858002"/>
              <a:gd name="connsiteX3" fmla="*/ 3442855 w 4987638"/>
              <a:gd name="connsiteY3" fmla="*/ 6858002 h 6858002"/>
              <a:gd name="connsiteX4" fmla="*/ 2016754 w 4987638"/>
              <a:gd name="connsiteY4" fmla="*/ 6858002 h 6858002"/>
              <a:gd name="connsiteX5" fmla="*/ 0 w 4987638"/>
              <a:gd name="connsiteY5" fmla="*/ 4849361 h 6858002"/>
              <a:gd name="connsiteX6" fmla="*/ 0 w 4987638"/>
              <a:gd name="connsiteY6" fmla="*/ 2008638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7638" h="6858002">
                <a:moveTo>
                  <a:pt x="2016750" y="0"/>
                </a:moveTo>
                <a:lnTo>
                  <a:pt x="4987638" y="0"/>
                </a:lnTo>
                <a:lnTo>
                  <a:pt x="4987638" y="6858002"/>
                </a:lnTo>
                <a:lnTo>
                  <a:pt x="3442855" y="6858002"/>
                </a:lnTo>
                <a:lnTo>
                  <a:pt x="2016754" y="6858002"/>
                </a:lnTo>
                <a:lnTo>
                  <a:pt x="0" y="4849361"/>
                </a:lnTo>
                <a:lnTo>
                  <a:pt x="0" y="2008638"/>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1143532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42F745F9-577A-44B0-86DB-B59CA9EFA6E9}"/>
              </a:ext>
            </a:extLst>
          </p:cNvPr>
          <p:cNvSpPr>
            <a:spLocks noGrp="1"/>
          </p:cNvSpPr>
          <p:nvPr>
            <p:ph type="pic" sz="quarter" idx="17" hasCustomPrompt="1"/>
          </p:nvPr>
        </p:nvSpPr>
        <p:spPr>
          <a:xfrm>
            <a:off x="1205647" y="1608815"/>
            <a:ext cx="3759272" cy="3662633"/>
          </a:xfrm>
          <a:custGeom>
            <a:avLst/>
            <a:gdLst>
              <a:gd name="connsiteX0" fmla="*/ 2977316 w 3759272"/>
              <a:gd name="connsiteY0" fmla="*/ 3231865 h 3662633"/>
              <a:gd name="connsiteX1" fmla="*/ 2906387 w 3759272"/>
              <a:gd name="connsiteY1" fmla="*/ 3275115 h 3662633"/>
              <a:gd name="connsiteX2" fmla="*/ 2977316 w 3759272"/>
              <a:gd name="connsiteY2" fmla="*/ 3231865 h 3662633"/>
              <a:gd name="connsiteX3" fmla="*/ 3308705 w 3759272"/>
              <a:gd name="connsiteY3" fmla="*/ 2752657 h 3662633"/>
              <a:gd name="connsiteX4" fmla="*/ 3233355 w 3759272"/>
              <a:gd name="connsiteY4" fmla="*/ 2858187 h 3662633"/>
              <a:gd name="connsiteX5" fmla="*/ 3308705 w 3759272"/>
              <a:gd name="connsiteY5" fmla="*/ 2752657 h 3662633"/>
              <a:gd name="connsiteX6" fmla="*/ 3414138 w 3759272"/>
              <a:gd name="connsiteY6" fmla="*/ 2678267 h 3662633"/>
              <a:gd name="connsiteX7" fmla="*/ 3414138 w 3759272"/>
              <a:gd name="connsiteY7" fmla="*/ 2721518 h 3662633"/>
              <a:gd name="connsiteX8" fmla="*/ 3414138 w 3759272"/>
              <a:gd name="connsiteY8" fmla="*/ 2678267 h 3662633"/>
              <a:gd name="connsiteX9" fmla="*/ 3427890 w 3759272"/>
              <a:gd name="connsiteY9" fmla="*/ 2574468 h 3662633"/>
              <a:gd name="connsiteX10" fmla="*/ 3384938 w 3759272"/>
              <a:gd name="connsiteY10" fmla="*/ 2678267 h 3662633"/>
              <a:gd name="connsiteX11" fmla="*/ 3427890 w 3759272"/>
              <a:gd name="connsiteY11" fmla="*/ 2574468 h 3662633"/>
              <a:gd name="connsiteX12" fmla="*/ 3225747 w 3759272"/>
              <a:gd name="connsiteY12" fmla="*/ 2558996 h 3662633"/>
              <a:gd name="connsiteX13" fmla="*/ 3247195 w 3759272"/>
              <a:gd name="connsiteY13" fmla="*/ 2559331 h 3662633"/>
              <a:gd name="connsiteX14" fmla="*/ 3218746 w 3759272"/>
              <a:gd name="connsiteY14" fmla="*/ 2602149 h 3662633"/>
              <a:gd name="connsiteX15" fmla="*/ 3225747 w 3759272"/>
              <a:gd name="connsiteY15" fmla="*/ 2558996 h 3662633"/>
              <a:gd name="connsiteX16" fmla="*/ 3497867 w 3759272"/>
              <a:gd name="connsiteY16" fmla="*/ 2557528 h 3662633"/>
              <a:gd name="connsiteX17" fmla="*/ 3428844 w 3759272"/>
              <a:gd name="connsiteY17" fmla="*/ 2664030 h 3662633"/>
              <a:gd name="connsiteX18" fmla="*/ 3490017 w 3759272"/>
              <a:gd name="connsiteY18" fmla="*/ 2559830 h 3662633"/>
              <a:gd name="connsiteX19" fmla="*/ 3497867 w 3759272"/>
              <a:gd name="connsiteY19" fmla="*/ 2557528 h 3662633"/>
              <a:gd name="connsiteX20" fmla="*/ 3384178 w 3759272"/>
              <a:gd name="connsiteY20" fmla="*/ 2275180 h 3662633"/>
              <a:gd name="connsiteX21" fmla="*/ 3384178 w 3759272"/>
              <a:gd name="connsiteY21" fmla="*/ 2347839 h 3662633"/>
              <a:gd name="connsiteX22" fmla="*/ 3384178 w 3759272"/>
              <a:gd name="connsiteY22" fmla="*/ 2275180 h 3662633"/>
              <a:gd name="connsiteX23" fmla="*/ 1873112 w 3759272"/>
              <a:gd name="connsiteY23" fmla="*/ 1211843 h 3662633"/>
              <a:gd name="connsiteX24" fmla="*/ 1901261 w 3759272"/>
              <a:gd name="connsiteY24" fmla="*/ 1215203 h 3662633"/>
              <a:gd name="connsiteX25" fmla="*/ 1873112 w 3759272"/>
              <a:gd name="connsiteY25" fmla="*/ 1211843 h 3662633"/>
              <a:gd name="connsiteX26" fmla="*/ 1140189 w 3759272"/>
              <a:gd name="connsiteY26" fmla="*/ 1211843 h 3662633"/>
              <a:gd name="connsiteX27" fmla="*/ 1169475 w 3759272"/>
              <a:gd name="connsiteY27" fmla="*/ 1215203 h 3662633"/>
              <a:gd name="connsiteX28" fmla="*/ 1140189 w 3759272"/>
              <a:gd name="connsiteY28" fmla="*/ 1211843 h 3662633"/>
              <a:gd name="connsiteX29" fmla="*/ 3172805 w 3759272"/>
              <a:gd name="connsiteY29" fmla="*/ 841016 h 3662633"/>
              <a:gd name="connsiteX30" fmla="*/ 3247195 w 3759272"/>
              <a:gd name="connsiteY30" fmla="*/ 912779 h 3662633"/>
              <a:gd name="connsiteX31" fmla="*/ 3172805 w 3759272"/>
              <a:gd name="connsiteY31" fmla="*/ 841016 h 3662633"/>
              <a:gd name="connsiteX32" fmla="*/ 1906141 w 3759272"/>
              <a:gd name="connsiteY32" fmla="*/ 264 h 3662633"/>
              <a:gd name="connsiteX33" fmla="*/ 2066880 w 3759272"/>
              <a:gd name="connsiteY33" fmla="*/ 3979 h 3662633"/>
              <a:gd name="connsiteX34" fmla="*/ 3489209 w 3759272"/>
              <a:gd name="connsiteY34" fmla="*/ 809026 h 3662633"/>
              <a:gd name="connsiteX35" fmla="*/ 3399189 w 3759272"/>
              <a:gd name="connsiteY35" fmla="*/ 765899 h 3662633"/>
              <a:gd name="connsiteX36" fmla="*/ 3759272 w 3759272"/>
              <a:gd name="connsiteY36" fmla="*/ 1750645 h 3662633"/>
              <a:gd name="connsiteX37" fmla="*/ 3712462 w 3759272"/>
              <a:gd name="connsiteY37" fmla="*/ 1603292 h 3662633"/>
              <a:gd name="connsiteX38" fmla="*/ 3669252 w 3759272"/>
              <a:gd name="connsiteY38" fmla="*/ 1811742 h 3662633"/>
              <a:gd name="connsiteX39" fmla="*/ 3651248 w 3759272"/>
              <a:gd name="connsiteY39" fmla="*/ 1854870 h 3662633"/>
              <a:gd name="connsiteX40" fmla="*/ 3442399 w 3759272"/>
              <a:gd name="connsiteY40" fmla="*/ 1078573 h 3662633"/>
              <a:gd name="connsiteX41" fmla="*/ 3456802 w 3759272"/>
              <a:gd name="connsiteY41" fmla="*/ 1258271 h 3662633"/>
              <a:gd name="connsiteX42" fmla="*/ 3280361 w 3759272"/>
              <a:gd name="connsiteY42" fmla="*/ 974349 h 3662633"/>
              <a:gd name="connsiteX43" fmla="*/ 3352378 w 3759272"/>
              <a:gd name="connsiteY43" fmla="*/ 1049822 h 3662633"/>
              <a:gd name="connsiteX44" fmla="*/ 3039105 w 3759272"/>
              <a:gd name="connsiteY44" fmla="*/ 719178 h 3662633"/>
              <a:gd name="connsiteX45" fmla="*/ 3067912 w 3759272"/>
              <a:gd name="connsiteY45" fmla="*/ 704801 h 3662633"/>
              <a:gd name="connsiteX46" fmla="*/ 2977891 w 3759272"/>
              <a:gd name="connsiteY46" fmla="*/ 661674 h 3662633"/>
              <a:gd name="connsiteX47" fmla="*/ 3024702 w 3759272"/>
              <a:gd name="connsiteY47" fmla="*/ 704801 h 3662633"/>
              <a:gd name="connsiteX48" fmla="*/ 2977891 w 3759272"/>
              <a:gd name="connsiteY48" fmla="*/ 780275 h 3662633"/>
              <a:gd name="connsiteX49" fmla="*/ 2859063 w 3759272"/>
              <a:gd name="connsiteY49" fmla="*/ 690425 h 3662633"/>
              <a:gd name="connsiteX50" fmla="*/ 2934681 w 3759272"/>
              <a:gd name="connsiteY50" fmla="*/ 826996 h 3662633"/>
              <a:gd name="connsiteX51" fmla="*/ 2128094 w 3759272"/>
              <a:gd name="connsiteY51" fmla="*/ 481976 h 3662633"/>
              <a:gd name="connsiteX52" fmla="*/ 1454738 w 3759272"/>
              <a:gd name="connsiteY52" fmla="*/ 571825 h 3662633"/>
              <a:gd name="connsiteX53" fmla="*/ 1573565 w 3759272"/>
              <a:gd name="connsiteY53" fmla="*/ 586201 h 3662633"/>
              <a:gd name="connsiteX54" fmla="*/ 1152267 w 3759272"/>
              <a:gd name="connsiteY54" fmla="*/ 826996 h 3662633"/>
              <a:gd name="connsiteX55" fmla="*/ 781381 w 3759272"/>
              <a:gd name="connsiteY55" fmla="*/ 1215144 h 3662633"/>
              <a:gd name="connsiteX56" fmla="*/ 1094654 w 3759272"/>
              <a:gd name="connsiteY56" fmla="*/ 931222 h 3662633"/>
              <a:gd name="connsiteX57" fmla="*/ 824591 w 3759272"/>
              <a:gd name="connsiteY57" fmla="*/ 1333745 h 3662633"/>
              <a:gd name="connsiteX58" fmla="*/ 691361 w 3759272"/>
              <a:gd name="connsiteY58" fmla="*/ 1869246 h 3662633"/>
              <a:gd name="connsiteX59" fmla="*/ 1901241 w 3759272"/>
              <a:gd name="connsiteY59" fmla="*/ 3199012 h 3662633"/>
              <a:gd name="connsiteX60" fmla="*/ 3039105 w 3759272"/>
              <a:gd name="connsiteY60" fmla="*/ 2782112 h 3662633"/>
              <a:gd name="connsiteX61" fmla="*/ 3039105 w 3759272"/>
              <a:gd name="connsiteY61" fmla="*/ 2810864 h 3662633"/>
              <a:gd name="connsiteX62" fmla="*/ 3172336 w 3759272"/>
              <a:gd name="connsiteY62" fmla="*/ 2649136 h 3662633"/>
              <a:gd name="connsiteX63" fmla="*/ 3298365 w 3759272"/>
              <a:gd name="connsiteY63" fmla="*/ 2544911 h 3662633"/>
              <a:gd name="connsiteX64" fmla="*/ 3323571 w 3759272"/>
              <a:gd name="connsiteY64" fmla="*/ 2437092 h 3662633"/>
              <a:gd name="connsiteX65" fmla="*/ 3323571 w 3759272"/>
              <a:gd name="connsiteY65" fmla="*/ 2483814 h 3662633"/>
              <a:gd name="connsiteX66" fmla="*/ 3384785 w 3759272"/>
              <a:gd name="connsiteY66" fmla="*/ 2379588 h 3662633"/>
              <a:gd name="connsiteX67" fmla="*/ 3352378 w 3759272"/>
              <a:gd name="connsiteY67" fmla="*/ 2422716 h 3662633"/>
              <a:gd name="connsiteX68" fmla="*/ 3399189 w 3759272"/>
              <a:gd name="connsiteY68" fmla="*/ 2365212 h 3662633"/>
              <a:gd name="connsiteX69" fmla="*/ 3503613 w 3759272"/>
              <a:gd name="connsiteY69" fmla="*/ 1959094 h 3662633"/>
              <a:gd name="connsiteX70" fmla="*/ 2156901 w 3759272"/>
              <a:gd name="connsiteY70" fmla="*/ 3303237 h 3662633"/>
              <a:gd name="connsiteX71" fmla="*/ 795784 w 3759272"/>
              <a:gd name="connsiteY71" fmla="*/ 1229520 h 3662633"/>
              <a:gd name="connsiteX72" fmla="*/ 568933 w 3759272"/>
              <a:gd name="connsiteY72" fmla="*/ 1782990 h 3662633"/>
              <a:gd name="connsiteX73" fmla="*/ 1616775 w 3759272"/>
              <a:gd name="connsiteY73" fmla="*/ 3303237 h 3662633"/>
              <a:gd name="connsiteX74" fmla="*/ 1843628 w 3759272"/>
              <a:gd name="connsiteY74" fmla="*/ 3364335 h 3662633"/>
              <a:gd name="connsiteX75" fmla="*/ 2484576 w 3759272"/>
              <a:gd name="connsiteY75" fmla="*/ 3321206 h 3662633"/>
              <a:gd name="connsiteX76" fmla="*/ 2545791 w 3759272"/>
              <a:gd name="connsiteY76" fmla="*/ 3274485 h 3662633"/>
              <a:gd name="connsiteX77" fmla="*/ 2621408 w 3759272"/>
              <a:gd name="connsiteY77" fmla="*/ 3274485 h 3662633"/>
              <a:gd name="connsiteX78" fmla="*/ 3190341 w 3759272"/>
              <a:gd name="connsiteY78" fmla="*/ 2915089 h 3662633"/>
              <a:gd name="connsiteX79" fmla="*/ 2560194 w 3759272"/>
              <a:gd name="connsiteY79" fmla="*/ 3321206 h 3662633"/>
              <a:gd name="connsiteX80" fmla="*/ 3024702 w 3759272"/>
              <a:gd name="connsiteY80" fmla="*/ 3109163 h 3662633"/>
              <a:gd name="connsiteX81" fmla="*/ 3399189 w 3759272"/>
              <a:gd name="connsiteY81" fmla="*/ 2738985 h 3662633"/>
              <a:gd name="connsiteX82" fmla="*/ 1811221 w 3759272"/>
              <a:gd name="connsiteY82" fmla="*/ 3454183 h 3662633"/>
              <a:gd name="connsiteX83" fmla="*/ 2412560 w 3759272"/>
              <a:gd name="connsiteY83" fmla="*/ 3454183 h 3662633"/>
              <a:gd name="connsiteX84" fmla="*/ 2290131 w 3759272"/>
              <a:gd name="connsiteY84" fmla="*/ 3515280 h 3662633"/>
              <a:gd name="connsiteX85" fmla="*/ 2498980 w 3759272"/>
              <a:gd name="connsiteY85" fmla="*/ 3497311 h 3662633"/>
              <a:gd name="connsiteX86" fmla="*/ 1915645 w 3759272"/>
              <a:gd name="connsiteY86" fmla="*/ 3633882 h 3662633"/>
              <a:gd name="connsiteX87" fmla="*/ 1976858 w 3759272"/>
              <a:gd name="connsiteY87" fmla="*/ 3662633 h 3662633"/>
              <a:gd name="connsiteX88" fmla="*/ 540126 w 3759272"/>
              <a:gd name="connsiteY88" fmla="*/ 2900713 h 3662633"/>
              <a:gd name="connsiteX89" fmla="*/ 975827 w 3759272"/>
              <a:gd name="connsiteY89" fmla="*/ 3378711 h 3662633"/>
              <a:gd name="connsiteX90" fmla="*/ 644550 w 3759272"/>
              <a:gd name="connsiteY90" fmla="*/ 3213388 h 3662633"/>
              <a:gd name="connsiteX91" fmla="*/ 810188 w 3759272"/>
              <a:gd name="connsiteY91" fmla="*/ 3393086 h 3662633"/>
              <a:gd name="connsiteX92" fmla="*/ 388890 w 3759272"/>
              <a:gd name="connsiteY92" fmla="*/ 2990563 h 3662633"/>
              <a:gd name="connsiteX93" fmla="*/ 374487 w 3759272"/>
              <a:gd name="connsiteY93" fmla="*/ 3051660 h 3662633"/>
              <a:gd name="connsiteX94" fmla="*/ 0 w 3759272"/>
              <a:gd name="connsiteY94" fmla="*/ 1944719 h 3662633"/>
              <a:gd name="connsiteX95" fmla="*/ 255660 w 3759272"/>
              <a:gd name="connsiteY95" fmla="*/ 959973 h 3662633"/>
              <a:gd name="connsiteX96" fmla="*/ 1906141 w 3759272"/>
              <a:gd name="connsiteY96" fmla="*/ 264 h 3662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759272" h="3662633">
                <a:moveTo>
                  <a:pt x="2977316" y="3231865"/>
                </a:moveTo>
                <a:cubicBezTo>
                  <a:pt x="2970223" y="3260699"/>
                  <a:pt x="2938305" y="3271511"/>
                  <a:pt x="2906387" y="3275115"/>
                </a:cubicBezTo>
                <a:cubicBezTo>
                  <a:pt x="2927665" y="3257095"/>
                  <a:pt x="2941852" y="3231865"/>
                  <a:pt x="2977316" y="3231865"/>
                </a:cubicBezTo>
                <a:close/>
                <a:moveTo>
                  <a:pt x="3308705" y="2752657"/>
                </a:moveTo>
                <a:cubicBezTo>
                  <a:pt x="3330234" y="2774492"/>
                  <a:pt x="3272825" y="2843632"/>
                  <a:pt x="3233355" y="2858187"/>
                </a:cubicBezTo>
                <a:cubicBezTo>
                  <a:pt x="3254884" y="2818160"/>
                  <a:pt x="3297941" y="2799964"/>
                  <a:pt x="3308705" y="2752657"/>
                </a:cubicBezTo>
                <a:close/>
                <a:moveTo>
                  <a:pt x="3414138" y="2678267"/>
                </a:moveTo>
                <a:cubicBezTo>
                  <a:pt x="3439223" y="2689080"/>
                  <a:pt x="3417722" y="2703497"/>
                  <a:pt x="3414138" y="2721518"/>
                </a:cubicBezTo>
                <a:cubicBezTo>
                  <a:pt x="3389054" y="2710705"/>
                  <a:pt x="3410555" y="2696289"/>
                  <a:pt x="3414138" y="2678267"/>
                </a:cubicBezTo>
                <a:close/>
                <a:moveTo>
                  <a:pt x="3427890" y="2574468"/>
                </a:moveTo>
                <a:cubicBezTo>
                  <a:pt x="3456524" y="2592365"/>
                  <a:pt x="3395676" y="2649633"/>
                  <a:pt x="3384938" y="2678267"/>
                </a:cubicBezTo>
                <a:cubicBezTo>
                  <a:pt x="3352725" y="2656791"/>
                  <a:pt x="3424311" y="2610261"/>
                  <a:pt x="3427890" y="2574468"/>
                </a:cubicBezTo>
                <a:close/>
                <a:moveTo>
                  <a:pt x="3225747" y="2558996"/>
                </a:moveTo>
                <a:cubicBezTo>
                  <a:pt x="3232526" y="2556209"/>
                  <a:pt x="3240083" y="2555763"/>
                  <a:pt x="3247195" y="2559331"/>
                </a:cubicBezTo>
                <a:cubicBezTo>
                  <a:pt x="3243639" y="2577171"/>
                  <a:pt x="3222302" y="2580740"/>
                  <a:pt x="3218746" y="2602149"/>
                </a:cubicBezTo>
                <a:cubicBezTo>
                  <a:pt x="3192076" y="2596797"/>
                  <a:pt x="3205411" y="2567359"/>
                  <a:pt x="3225747" y="2558996"/>
                </a:cubicBezTo>
                <a:close/>
                <a:moveTo>
                  <a:pt x="3497867" y="2557528"/>
                </a:moveTo>
                <a:cubicBezTo>
                  <a:pt x="3509527" y="2567354"/>
                  <a:pt x="3476073" y="2673461"/>
                  <a:pt x="3428844" y="2664030"/>
                </a:cubicBezTo>
                <a:cubicBezTo>
                  <a:pt x="3446836" y="2624505"/>
                  <a:pt x="3482820" y="2606540"/>
                  <a:pt x="3490017" y="2559830"/>
                </a:cubicBezTo>
                <a:cubicBezTo>
                  <a:pt x="3493615" y="2556686"/>
                  <a:pt x="3496201" y="2556125"/>
                  <a:pt x="3497867" y="2557528"/>
                </a:cubicBezTo>
                <a:close/>
                <a:moveTo>
                  <a:pt x="3384178" y="2275180"/>
                </a:moveTo>
                <a:cubicBezTo>
                  <a:pt x="3416734" y="2278813"/>
                  <a:pt x="3391413" y="2340574"/>
                  <a:pt x="3384178" y="2347839"/>
                </a:cubicBezTo>
                <a:cubicBezTo>
                  <a:pt x="3337154" y="2336941"/>
                  <a:pt x="3402265" y="2311510"/>
                  <a:pt x="3384178" y="2275180"/>
                </a:cubicBezTo>
                <a:close/>
                <a:moveTo>
                  <a:pt x="1873112" y="1211843"/>
                </a:moveTo>
                <a:cubicBezTo>
                  <a:pt x="1880320" y="1211975"/>
                  <a:pt x="1889583" y="1212977"/>
                  <a:pt x="1901261" y="1215203"/>
                </a:cubicBezTo>
                <a:cubicBezTo>
                  <a:pt x="1872965" y="1252601"/>
                  <a:pt x="1822663" y="1210918"/>
                  <a:pt x="1873112" y="1211843"/>
                </a:cubicBezTo>
                <a:close/>
                <a:moveTo>
                  <a:pt x="1140189" y="1211843"/>
                </a:moveTo>
                <a:cubicBezTo>
                  <a:pt x="1147722" y="1211975"/>
                  <a:pt x="1157365" y="1212977"/>
                  <a:pt x="1169475" y="1215203"/>
                </a:cubicBezTo>
                <a:cubicBezTo>
                  <a:pt x="1138079" y="1252601"/>
                  <a:pt x="1087452" y="1210918"/>
                  <a:pt x="1140189" y="1211843"/>
                </a:cubicBezTo>
                <a:close/>
                <a:moveTo>
                  <a:pt x="3172805" y="841016"/>
                </a:moveTo>
                <a:cubicBezTo>
                  <a:pt x="3215314" y="848192"/>
                  <a:pt x="3208229" y="905603"/>
                  <a:pt x="3247195" y="912779"/>
                </a:cubicBezTo>
                <a:cubicBezTo>
                  <a:pt x="3233025" y="937895"/>
                  <a:pt x="3176348" y="880485"/>
                  <a:pt x="3172805" y="841016"/>
                </a:cubicBezTo>
                <a:close/>
                <a:moveTo>
                  <a:pt x="1906141" y="264"/>
                </a:moveTo>
                <a:cubicBezTo>
                  <a:pt x="1958616" y="-584"/>
                  <a:pt x="2012193" y="609"/>
                  <a:pt x="2066880" y="3979"/>
                </a:cubicBezTo>
                <a:cubicBezTo>
                  <a:pt x="2733034" y="43512"/>
                  <a:pt x="3197542" y="359781"/>
                  <a:pt x="3489209" y="809026"/>
                </a:cubicBezTo>
                <a:cubicBezTo>
                  <a:pt x="3478408" y="880905"/>
                  <a:pt x="3431596" y="765899"/>
                  <a:pt x="3399189" y="765899"/>
                </a:cubicBezTo>
                <a:cubicBezTo>
                  <a:pt x="3582831" y="1028258"/>
                  <a:pt x="3708861" y="1351715"/>
                  <a:pt x="3759272" y="1750645"/>
                </a:cubicBezTo>
                <a:cubicBezTo>
                  <a:pt x="3719663" y="1782990"/>
                  <a:pt x="3723263" y="1646419"/>
                  <a:pt x="3712462" y="1603292"/>
                </a:cubicBezTo>
                <a:cubicBezTo>
                  <a:pt x="3647646" y="1653608"/>
                  <a:pt x="3741268" y="1768614"/>
                  <a:pt x="3669252" y="1811742"/>
                </a:cubicBezTo>
                <a:cubicBezTo>
                  <a:pt x="3676453" y="1840494"/>
                  <a:pt x="3658449" y="1930343"/>
                  <a:pt x="3651248" y="1854870"/>
                </a:cubicBezTo>
                <a:cubicBezTo>
                  <a:pt x="3647646" y="1531413"/>
                  <a:pt x="3546823" y="1304994"/>
                  <a:pt x="3442399" y="1078573"/>
                </a:cubicBezTo>
                <a:cubicBezTo>
                  <a:pt x="3420794" y="1121702"/>
                  <a:pt x="3442399" y="1186392"/>
                  <a:pt x="3456802" y="1258271"/>
                </a:cubicBezTo>
                <a:cubicBezTo>
                  <a:pt x="3388386" y="1172017"/>
                  <a:pt x="3337975" y="1067792"/>
                  <a:pt x="3280361" y="974349"/>
                </a:cubicBezTo>
                <a:cubicBezTo>
                  <a:pt x="3319970" y="985131"/>
                  <a:pt x="3309168" y="1042634"/>
                  <a:pt x="3352378" y="1049822"/>
                </a:cubicBezTo>
                <a:cubicBezTo>
                  <a:pt x="3276761" y="880905"/>
                  <a:pt x="3157932" y="834184"/>
                  <a:pt x="3039105" y="719178"/>
                </a:cubicBezTo>
                <a:cubicBezTo>
                  <a:pt x="3046307" y="697613"/>
                  <a:pt x="3064311" y="733554"/>
                  <a:pt x="3067912" y="704801"/>
                </a:cubicBezTo>
                <a:cubicBezTo>
                  <a:pt x="3028302" y="668862"/>
                  <a:pt x="3017501" y="697613"/>
                  <a:pt x="2977891" y="661674"/>
                </a:cubicBezTo>
                <a:cubicBezTo>
                  <a:pt x="2970689" y="701207"/>
                  <a:pt x="3010298" y="690425"/>
                  <a:pt x="3024702" y="704801"/>
                </a:cubicBezTo>
                <a:cubicBezTo>
                  <a:pt x="2999496" y="708396"/>
                  <a:pt x="2938282" y="711990"/>
                  <a:pt x="2977891" y="780275"/>
                </a:cubicBezTo>
                <a:cubicBezTo>
                  <a:pt x="2945483" y="744335"/>
                  <a:pt x="2887869" y="733554"/>
                  <a:pt x="2859063" y="690425"/>
                </a:cubicBezTo>
                <a:cubicBezTo>
                  <a:pt x="2866265" y="726366"/>
                  <a:pt x="2891471" y="798245"/>
                  <a:pt x="2934681" y="826996"/>
                </a:cubicBezTo>
                <a:cubicBezTo>
                  <a:pt x="2743836" y="726366"/>
                  <a:pt x="2459371" y="517915"/>
                  <a:pt x="2128094" y="481976"/>
                </a:cubicBezTo>
                <a:cubicBezTo>
                  <a:pt x="1886838" y="456818"/>
                  <a:pt x="1659985" y="496351"/>
                  <a:pt x="1454738" y="571825"/>
                </a:cubicBezTo>
                <a:cubicBezTo>
                  <a:pt x="1469141" y="579013"/>
                  <a:pt x="1519553" y="579013"/>
                  <a:pt x="1573565" y="586201"/>
                </a:cubicBezTo>
                <a:cubicBezTo>
                  <a:pt x="1458338" y="679643"/>
                  <a:pt x="1206280" y="719178"/>
                  <a:pt x="1152267" y="826996"/>
                </a:cubicBezTo>
                <a:cubicBezTo>
                  <a:pt x="993831" y="920440"/>
                  <a:pt x="871402" y="1049822"/>
                  <a:pt x="781381" y="1215144"/>
                </a:cubicBezTo>
                <a:cubicBezTo>
                  <a:pt x="896608" y="1132483"/>
                  <a:pt x="943420" y="977943"/>
                  <a:pt x="1094654" y="931222"/>
                </a:cubicBezTo>
                <a:cubicBezTo>
                  <a:pt x="1044242" y="1074979"/>
                  <a:pt x="896608" y="1186392"/>
                  <a:pt x="824591" y="1333745"/>
                </a:cubicBezTo>
                <a:cubicBezTo>
                  <a:pt x="759777" y="1463128"/>
                  <a:pt x="698562" y="1664390"/>
                  <a:pt x="691361" y="1869246"/>
                </a:cubicBezTo>
                <a:cubicBezTo>
                  <a:pt x="666154" y="2591632"/>
                  <a:pt x="1231486" y="3141508"/>
                  <a:pt x="1901241" y="3199012"/>
                </a:cubicBezTo>
                <a:cubicBezTo>
                  <a:pt x="2354947" y="3238546"/>
                  <a:pt x="2761841" y="3058848"/>
                  <a:pt x="3039105" y="2782112"/>
                </a:cubicBezTo>
                <a:cubicBezTo>
                  <a:pt x="3060710" y="2789301"/>
                  <a:pt x="3039105" y="2796489"/>
                  <a:pt x="3039105" y="2810864"/>
                </a:cubicBezTo>
                <a:cubicBezTo>
                  <a:pt x="3121925" y="2767736"/>
                  <a:pt x="3143529" y="2681481"/>
                  <a:pt x="3172336" y="2649136"/>
                </a:cubicBezTo>
                <a:cubicBezTo>
                  <a:pt x="3222748" y="2595227"/>
                  <a:pt x="3258756" y="2591632"/>
                  <a:pt x="3298365" y="2544911"/>
                </a:cubicBezTo>
                <a:cubicBezTo>
                  <a:pt x="3255155" y="2591632"/>
                  <a:pt x="3305567" y="2429904"/>
                  <a:pt x="3323571" y="2437092"/>
                </a:cubicBezTo>
                <a:cubicBezTo>
                  <a:pt x="3345176" y="2444280"/>
                  <a:pt x="3316369" y="2458656"/>
                  <a:pt x="3323571" y="2483814"/>
                </a:cubicBezTo>
                <a:cubicBezTo>
                  <a:pt x="3355979" y="2458656"/>
                  <a:pt x="3363181" y="2411935"/>
                  <a:pt x="3384785" y="2379588"/>
                </a:cubicBezTo>
                <a:cubicBezTo>
                  <a:pt x="3366781" y="2386776"/>
                  <a:pt x="3352378" y="2397558"/>
                  <a:pt x="3352378" y="2422716"/>
                </a:cubicBezTo>
                <a:cubicBezTo>
                  <a:pt x="3319970" y="2411935"/>
                  <a:pt x="3352378" y="2343649"/>
                  <a:pt x="3399189" y="2365212"/>
                </a:cubicBezTo>
                <a:cubicBezTo>
                  <a:pt x="3445999" y="2239424"/>
                  <a:pt x="3492810" y="2120823"/>
                  <a:pt x="3503613" y="1959094"/>
                </a:cubicBezTo>
                <a:cubicBezTo>
                  <a:pt x="3485609" y="2656324"/>
                  <a:pt x="2887869" y="3249328"/>
                  <a:pt x="2156901" y="3303237"/>
                </a:cubicBezTo>
                <a:cubicBezTo>
                  <a:pt x="1011835" y="3393086"/>
                  <a:pt x="201647" y="2243018"/>
                  <a:pt x="795784" y="1229520"/>
                </a:cubicBezTo>
                <a:cubicBezTo>
                  <a:pt x="666154" y="1340933"/>
                  <a:pt x="590537" y="1567353"/>
                  <a:pt x="568933" y="1782990"/>
                </a:cubicBezTo>
                <a:cubicBezTo>
                  <a:pt x="486113" y="2580850"/>
                  <a:pt x="1037041" y="3145102"/>
                  <a:pt x="1616775" y="3303237"/>
                </a:cubicBezTo>
                <a:cubicBezTo>
                  <a:pt x="1695994" y="3324800"/>
                  <a:pt x="1775212" y="3310425"/>
                  <a:pt x="1843628" y="3364335"/>
                </a:cubicBezTo>
                <a:cubicBezTo>
                  <a:pt x="2023669" y="3367929"/>
                  <a:pt x="2293732" y="3357147"/>
                  <a:pt x="2484576" y="3321206"/>
                </a:cubicBezTo>
                <a:cubicBezTo>
                  <a:pt x="2524185" y="3321206"/>
                  <a:pt x="2520585" y="3285267"/>
                  <a:pt x="2545791" y="3274485"/>
                </a:cubicBezTo>
                <a:cubicBezTo>
                  <a:pt x="2581799" y="3278079"/>
                  <a:pt x="2592602" y="3303237"/>
                  <a:pt x="2621408" y="3274485"/>
                </a:cubicBezTo>
                <a:cubicBezTo>
                  <a:pt x="2877068" y="3163072"/>
                  <a:pt x="3006698" y="3055254"/>
                  <a:pt x="3190341" y="2915089"/>
                </a:cubicBezTo>
                <a:cubicBezTo>
                  <a:pt x="3024702" y="3094787"/>
                  <a:pt x="2819454" y="3234952"/>
                  <a:pt x="2560194" y="3321206"/>
                </a:cubicBezTo>
                <a:cubicBezTo>
                  <a:pt x="2729434" y="3296049"/>
                  <a:pt x="2887869" y="3206200"/>
                  <a:pt x="3024702" y="3109163"/>
                </a:cubicBezTo>
                <a:cubicBezTo>
                  <a:pt x="3172336" y="3008532"/>
                  <a:pt x="3280361" y="2857586"/>
                  <a:pt x="3399189" y="2738985"/>
                </a:cubicBezTo>
                <a:cubicBezTo>
                  <a:pt x="3093118" y="3188231"/>
                  <a:pt x="2592602" y="3526062"/>
                  <a:pt x="1811221" y="3454183"/>
                </a:cubicBezTo>
                <a:cubicBezTo>
                  <a:pt x="1973258" y="3515280"/>
                  <a:pt x="2239720" y="3475747"/>
                  <a:pt x="2412560" y="3454183"/>
                </a:cubicBezTo>
                <a:cubicBezTo>
                  <a:pt x="2390955" y="3493717"/>
                  <a:pt x="2354947" y="3518874"/>
                  <a:pt x="2290131" y="3515280"/>
                </a:cubicBezTo>
                <a:cubicBezTo>
                  <a:pt x="2344144" y="3551221"/>
                  <a:pt x="2452169" y="3515280"/>
                  <a:pt x="2498980" y="3497311"/>
                </a:cubicBezTo>
                <a:cubicBezTo>
                  <a:pt x="2426963" y="3605130"/>
                  <a:pt x="2056077" y="3544033"/>
                  <a:pt x="1915645" y="3633882"/>
                </a:cubicBezTo>
                <a:cubicBezTo>
                  <a:pt x="1926447" y="3651851"/>
                  <a:pt x="1948052" y="3662633"/>
                  <a:pt x="1976858" y="3662633"/>
                </a:cubicBezTo>
                <a:cubicBezTo>
                  <a:pt x="1303502" y="3659039"/>
                  <a:pt x="835394" y="3328394"/>
                  <a:pt x="540126" y="2900713"/>
                </a:cubicBezTo>
                <a:cubicBezTo>
                  <a:pt x="601340" y="3084005"/>
                  <a:pt x="817390" y="3242140"/>
                  <a:pt x="975827" y="3378711"/>
                </a:cubicBezTo>
                <a:cubicBezTo>
                  <a:pt x="885806" y="3339176"/>
                  <a:pt x="738171" y="3270891"/>
                  <a:pt x="644550" y="3213388"/>
                </a:cubicBezTo>
                <a:cubicBezTo>
                  <a:pt x="648151" y="3267297"/>
                  <a:pt x="756175" y="3342770"/>
                  <a:pt x="810188" y="3393086"/>
                </a:cubicBezTo>
                <a:cubicBezTo>
                  <a:pt x="658953" y="3331988"/>
                  <a:pt x="500517" y="3101975"/>
                  <a:pt x="388890" y="2990563"/>
                </a:cubicBezTo>
                <a:cubicBezTo>
                  <a:pt x="370886" y="2994157"/>
                  <a:pt x="378088" y="3030096"/>
                  <a:pt x="374487" y="3051660"/>
                </a:cubicBezTo>
                <a:cubicBezTo>
                  <a:pt x="176441" y="2803677"/>
                  <a:pt x="0" y="2386776"/>
                  <a:pt x="0" y="1944719"/>
                </a:cubicBezTo>
                <a:cubicBezTo>
                  <a:pt x="0" y="1556571"/>
                  <a:pt x="140433" y="1215144"/>
                  <a:pt x="255660" y="959973"/>
                </a:cubicBezTo>
                <a:cubicBezTo>
                  <a:pt x="579735" y="484896"/>
                  <a:pt x="1119017" y="12978"/>
                  <a:pt x="1906141" y="264"/>
                </a:cubicBez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3250208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7_Blank">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A893F89-2CB4-47C1-BF72-D975095DB1AA}"/>
              </a:ext>
            </a:extLst>
          </p:cNvPr>
          <p:cNvSpPr>
            <a:spLocks noGrp="1"/>
          </p:cNvSpPr>
          <p:nvPr>
            <p:ph type="pic" sz="quarter" idx="17" hasCustomPrompt="1"/>
          </p:nvPr>
        </p:nvSpPr>
        <p:spPr>
          <a:xfrm>
            <a:off x="0" y="0"/>
            <a:ext cx="5084618" cy="6858000"/>
          </a:xfrm>
          <a:custGeom>
            <a:avLst/>
            <a:gdLst>
              <a:gd name="connsiteX0" fmla="*/ 0 w 12192000"/>
              <a:gd name="connsiteY0" fmla="*/ 0 h 3538330"/>
              <a:gd name="connsiteX1" fmla="*/ 12192000 w 12192000"/>
              <a:gd name="connsiteY1" fmla="*/ 0 h 3538330"/>
              <a:gd name="connsiteX2" fmla="*/ 12192000 w 12192000"/>
              <a:gd name="connsiteY2" fmla="*/ 3538330 h 3538330"/>
              <a:gd name="connsiteX3" fmla="*/ 0 w 12192000"/>
              <a:gd name="connsiteY3" fmla="*/ 3538330 h 3538330"/>
            </a:gdLst>
            <a:ahLst/>
            <a:cxnLst>
              <a:cxn ang="0">
                <a:pos x="connsiteX0" y="connsiteY0"/>
              </a:cxn>
              <a:cxn ang="0">
                <a:pos x="connsiteX1" y="connsiteY1"/>
              </a:cxn>
              <a:cxn ang="0">
                <a:pos x="connsiteX2" y="connsiteY2"/>
              </a:cxn>
              <a:cxn ang="0">
                <a:pos x="connsiteX3" y="connsiteY3"/>
              </a:cxn>
            </a:cxnLst>
            <a:rect l="l" t="t" r="r" b="b"/>
            <a:pathLst>
              <a:path w="12192000" h="3538330">
                <a:moveTo>
                  <a:pt x="0" y="0"/>
                </a:moveTo>
                <a:lnTo>
                  <a:pt x="12192000" y="0"/>
                </a:lnTo>
                <a:lnTo>
                  <a:pt x="12192000" y="3538330"/>
                </a:lnTo>
                <a:lnTo>
                  <a:pt x="0" y="3538330"/>
                </a:lnTo>
                <a:close/>
              </a:path>
            </a:pathLst>
          </a:custGeom>
          <a:solidFill>
            <a:schemeClr val="bg1">
              <a:lumMod val="95000"/>
            </a:schemeClr>
          </a:solidFill>
        </p:spPr>
        <p:txBody>
          <a:bodyPr wrap="square" anchor="ctr">
            <a:noAutofit/>
          </a:bodyPr>
          <a:lstStyle>
            <a:lvl1pPr marL="0" indent="0" algn="ctr">
              <a:buFontTx/>
              <a:buNone/>
              <a:defRPr sz="1200">
                <a:solidFill>
                  <a:schemeClr val="tx1"/>
                </a:solidFill>
              </a:defRPr>
            </a:lvl1pPr>
          </a:lstStyle>
          <a:p>
            <a:r>
              <a:rPr lang="en-US" dirty="0"/>
              <a:t>Image</a:t>
            </a:r>
          </a:p>
        </p:txBody>
      </p:sp>
      <p:sp>
        <p:nvSpPr>
          <p:cNvPr id="2" name="Date Placeholder 1"/>
          <p:cNvSpPr>
            <a:spLocks noGrp="1"/>
          </p:cNvSpPr>
          <p:nvPr>
            <p:ph type="dt" sz="half" idx="10"/>
          </p:nvPr>
        </p:nvSpPr>
        <p:spPr/>
        <p:txBody>
          <a:bodyPr/>
          <a:lstStyle/>
          <a:p>
            <a:fld id="{17DE1EA2-41CE-4F97-BCC4-DA971FE29212}" type="datetime1">
              <a:rPr lang="en-US" smtClean="0"/>
              <a:pPr/>
              <a:t>2/8/2022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427122-DD58-4B2A-BC02-A0C1482E4B6E}" type="slidenum">
              <a:rPr lang="en-US" smtClean="0"/>
              <a:pPr/>
              <a:t>‹#›</a:t>
            </a:fld>
            <a:endParaRPr lang="en-US" dirty="0"/>
          </a:p>
        </p:txBody>
      </p:sp>
    </p:spTree>
    <p:extLst>
      <p:ext uri="{BB962C8B-B14F-4D97-AF65-F5344CB8AC3E}">
        <p14:creationId xmlns:p14="http://schemas.microsoft.com/office/powerpoint/2010/main" val="387068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13EA6-8C4B-4124-8492-FBB3C77E9EB3}" type="datetimeFigureOut">
              <a:rPr lang="en-US" smtClean="0"/>
              <a:pPr/>
              <a:t>2/8/2022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64A0D7-A8C8-4EA3-92B6-76700B652142}" type="slidenum">
              <a:rPr lang="en-US" smtClean="0"/>
              <a:pPr/>
              <a:t>‹#›</a:t>
            </a:fld>
            <a:endParaRPr lang="en-US" dirty="0"/>
          </a:p>
        </p:txBody>
      </p:sp>
    </p:spTree>
    <p:extLst>
      <p:ext uri="{BB962C8B-B14F-4D97-AF65-F5344CB8AC3E}">
        <p14:creationId xmlns:p14="http://schemas.microsoft.com/office/powerpoint/2010/main" val="2918749620"/>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21" r:id="rId12"/>
    <p:sldLayoutId id="2147484022" r:id="rId13"/>
    <p:sldLayoutId id="2147484023" r:id="rId14"/>
    <p:sldLayoutId id="2147484025" r:id="rId15"/>
    <p:sldLayoutId id="2147484029" r:id="rId16"/>
    <p:sldLayoutId id="2147483687" r:id="rId17"/>
    <p:sldLayoutId id="2147484075" r:id="rId18"/>
    <p:sldLayoutId id="2147484076" r:id="rId19"/>
    <p:sldLayoutId id="2147484078" r:id="rId20"/>
    <p:sldLayoutId id="2147484080" r:id="rId21"/>
    <p:sldLayoutId id="2147484081" r:id="rId22"/>
  </p:sldLayoutIdLst>
  <p:txStyles>
    <p:titleStyle>
      <a:lvl1pPr algn="l" defTabSz="914400" rtl="0" eaLnBrk="1" latinLnBrk="0" hangingPunct="1">
        <a:lnSpc>
          <a:spcPct val="90000"/>
        </a:lnSpc>
        <a:spcBef>
          <a:spcPct val="0"/>
        </a:spcBef>
        <a:buNone/>
        <a:defRPr sz="2800" b="1" i="0" kern="1200">
          <a:solidFill>
            <a:srgbClr val="041F60"/>
          </a:solidFill>
          <a:latin typeface="Poppins SemiBold" pitchFamily="2" charset="77"/>
          <a:ea typeface="+mj-ea"/>
          <a:cs typeface="Poppins SemiBold"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Poppins Light" pitchFamily="2" charset="77"/>
          <a:ea typeface="+mn-ea"/>
          <a:cs typeface="Poppins Light"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Poppins Light" pitchFamily="2" charset="77"/>
          <a:ea typeface="+mn-ea"/>
          <a:cs typeface="Poppins Light"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Poppins Light" pitchFamily="2" charset="77"/>
          <a:ea typeface="+mn-ea"/>
          <a:cs typeface="Poppins Light"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oppins Light" pitchFamily="2" charset="77"/>
          <a:ea typeface="+mn-ea"/>
          <a:cs typeface="Poppins Light"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Poppins Light" pitchFamily="2" charset="77"/>
          <a:ea typeface="+mn-ea"/>
          <a:cs typeface="Poppins Light"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jp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jpg"/><Relationship Id="rId9" Type="http://schemas.openxmlformats.org/officeDocument/2006/relationships/image" Target="../media/image22.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6.xml"/><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7.png"/><Relationship Id="rId2" Type="http://schemas.openxmlformats.org/officeDocument/2006/relationships/hyperlink" Target="mailto:cdeussen@deussenglobal.com" TargetMode="External"/><Relationship Id="rId1" Type="http://schemas.openxmlformats.org/officeDocument/2006/relationships/slideLayout" Target="../slideLayouts/slideLayout2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mond 1">
            <a:extLst>
              <a:ext uri="{FF2B5EF4-FFF2-40B4-BE49-F238E27FC236}">
                <a16:creationId xmlns:a16="http://schemas.microsoft.com/office/drawing/2014/main" id="{508218AF-9D6F-43B2-9850-C9355248D454}"/>
              </a:ext>
            </a:extLst>
          </p:cNvPr>
          <p:cNvSpPr/>
          <p:nvPr/>
        </p:nvSpPr>
        <p:spPr>
          <a:xfrm>
            <a:off x="6659575" y="147289"/>
            <a:ext cx="5372138" cy="5372138"/>
          </a:xfrm>
          <a:prstGeom prst="diamond">
            <a:avLst/>
          </a:prstGeom>
          <a:no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038486C-9990-40A5-9145-4AF409CEA88D}"/>
              </a:ext>
            </a:extLst>
          </p:cNvPr>
          <p:cNvSpPr/>
          <p:nvPr/>
        </p:nvSpPr>
        <p:spPr>
          <a:xfrm rot="10800000">
            <a:off x="-2" y="5148258"/>
            <a:ext cx="1711365" cy="1709738"/>
          </a:xfrm>
          <a:custGeom>
            <a:avLst/>
            <a:gdLst>
              <a:gd name="connsiteX0" fmla="*/ 0 w 2477670"/>
              <a:gd name="connsiteY0" fmla="*/ 0 h 2475314"/>
              <a:gd name="connsiteX1" fmla="*/ 2477670 w 2477670"/>
              <a:gd name="connsiteY1" fmla="*/ 0 h 2475314"/>
              <a:gd name="connsiteX2" fmla="*/ 2477670 w 2477670"/>
              <a:gd name="connsiteY2" fmla="*/ 2472958 h 2475314"/>
              <a:gd name="connsiteX3" fmla="*/ 2475314 w 2477670"/>
              <a:gd name="connsiteY3" fmla="*/ 2475314 h 2475314"/>
              <a:gd name="connsiteX4" fmla="*/ 0 w 2477670"/>
              <a:gd name="connsiteY4" fmla="*/ 0 h 247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7670" h="2475314">
                <a:moveTo>
                  <a:pt x="0" y="0"/>
                </a:moveTo>
                <a:lnTo>
                  <a:pt x="2477670" y="0"/>
                </a:lnTo>
                <a:lnTo>
                  <a:pt x="2477670" y="2472958"/>
                </a:lnTo>
                <a:lnTo>
                  <a:pt x="2475314" y="2475314"/>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8" name="Group 327">
            <a:extLst>
              <a:ext uri="{FF2B5EF4-FFF2-40B4-BE49-F238E27FC236}">
                <a16:creationId xmlns:a16="http://schemas.microsoft.com/office/drawing/2014/main" id="{ABDEB017-D822-4217-AB11-5BC8F59465BD}"/>
              </a:ext>
            </a:extLst>
          </p:cNvPr>
          <p:cNvGrpSpPr/>
          <p:nvPr/>
        </p:nvGrpSpPr>
        <p:grpSpPr>
          <a:xfrm>
            <a:off x="1150144" y="1241371"/>
            <a:ext cx="3394020" cy="1238286"/>
            <a:chOff x="1150144" y="1241371"/>
            <a:chExt cx="3394020" cy="1238286"/>
          </a:xfrm>
        </p:grpSpPr>
        <p:sp>
          <p:nvSpPr>
            <p:cNvPr id="297" name="TextBox 296">
              <a:extLst>
                <a:ext uri="{FF2B5EF4-FFF2-40B4-BE49-F238E27FC236}">
                  <a16:creationId xmlns:a16="http://schemas.microsoft.com/office/drawing/2014/main" id="{FEBEF8DB-A6BF-4671-AED2-9466147A9155}"/>
                </a:ext>
              </a:extLst>
            </p:cNvPr>
            <p:cNvSpPr txBox="1"/>
            <p:nvPr/>
          </p:nvSpPr>
          <p:spPr>
            <a:xfrm>
              <a:off x="1150144" y="1241371"/>
              <a:ext cx="3394020" cy="590931"/>
            </a:xfrm>
            <a:prstGeom prst="rect">
              <a:avLst/>
            </a:prstGeom>
            <a:noFill/>
          </p:spPr>
          <p:txBody>
            <a:bodyPr wrap="square" rtlCol="0">
              <a:spAutoFit/>
            </a:bodyPr>
            <a:lstStyle/>
            <a:p>
              <a:pPr>
                <a:lnSpc>
                  <a:spcPct val="90000"/>
                </a:lnSpc>
              </a:pPr>
              <a:endParaRPr lang="en-US" sz="3600" spc="30" dirty="0">
                <a:latin typeface="+mj-lt"/>
              </a:endParaRPr>
            </a:p>
          </p:txBody>
        </p:sp>
        <p:cxnSp>
          <p:nvCxnSpPr>
            <p:cNvPr id="320" name="Straight Connector 319">
              <a:extLst>
                <a:ext uri="{FF2B5EF4-FFF2-40B4-BE49-F238E27FC236}">
                  <a16:creationId xmlns:a16="http://schemas.microsoft.com/office/drawing/2014/main" id="{A4A0768A-F6A6-49A2-AE27-232291444C6A}"/>
                </a:ext>
              </a:extLst>
            </p:cNvPr>
            <p:cNvCxnSpPr>
              <a:cxnSpLocks/>
            </p:cNvCxnSpPr>
            <p:nvPr/>
          </p:nvCxnSpPr>
          <p:spPr>
            <a:xfrm>
              <a:off x="1273328" y="2479657"/>
              <a:ext cx="598830"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9B6F2F34-3DD9-4DCE-ADC7-7340D90F494D}"/>
              </a:ext>
            </a:extLst>
          </p:cNvPr>
          <p:cNvGrpSpPr/>
          <p:nvPr/>
        </p:nvGrpSpPr>
        <p:grpSpPr>
          <a:xfrm>
            <a:off x="1246273" y="3650736"/>
            <a:ext cx="2923258" cy="1614797"/>
            <a:chOff x="4403614" y="3553534"/>
            <a:chExt cx="2923258" cy="1614797"/>
          </a:xfrm>
        </p:grpSpPr>
        <p:sp>
          <p:nvSpPr>
            <p:cNvPr id="323" name="TextBox 322">
              <a:extLst>
                <a:ext uri="{FF2B5EF4-FFF2-40B4-BE49-F238E27FC236}">
                  <a16:creationId xmlns:a16="http://schemas.microsoft.com/office/drawing/2014/main" id="{6CE9BDEE-CD68-4455-8F36-77810D250DF9}"/>
                </a:ext>
              </a:extLst>
            </p:cNvPr>
            <p:cNvSpPr txBox="1"/>
            <p:nvPr/>
          </p:nvSpPr>
          <p:spPr>
            <a:xfrm>
              <a:off x="5461109" y="3872402"/>
              <a:ext cx="991938" cy="246221"/>
            </a:xfrm>
            <a:prstGeom prst="rect">
              <a:avLst/>
            </a:prstGeom>
            <a:noFill/>
          </p:spPr>
          <p:txBody>
            <a:bodyPr wrap="none" lIns="0" tIns="0" rIns="0" bIns="0" rtlCol="0">
              <a:spAutoFit/>
            </a:bodyPr>
            <a:lstStyle/>
            <a:p>
              <a:r>
                <a:rPr lang="en-US" sz="1600" spc="30" dirty="0">
                  <a:latin typeface="+mj-lt"/>
                </a:rPr>
                <a:t>Capabilities</a:t>
              </a:r>
            </a:p>
          </p:txBody>
        </p:sp>
        <p:sp>
          <p:nvSpPr>
            <p:cNvPr id="324" name="TextBox 323">
              <a:extLst>
                <a:ext uri="{FF2B5EF4-FFF2-40B4-BE49-F238E27FC236}">
                  <a16:creationId xmlns:a16="http://schemas.microsoft.com/office/drawing/2014/main" id="{65A56675-97A3-49C3-86B0-F7FA41E549FC}"/>
                </a:ext>
              </a:extLst>
            </p:cNvPr>
            <p:cNvSpPr txBox="1"/>
            <p:nvPr/>
          </p:nvSpPr>
          <p:spPr>
            <a:xfrm>
              <a:off x="4403614" y="4416715"/>
              <a:ext cx="2923258" cy="751616"/>
            </a:xfrm>
            <a:prstGeom prst="rect">
              <a:avLst/>
            </a:prstGeom>
            <a:noFill/>
          </p:spPr>
          <p:txBody>
            <a:bodyPr wrap="square" lIns="0" tIns="0" rIns="0" bIns="0" rtlCol="0">
              <a:spAutoFit/>
            </a:bodyPr>
            <a:lstStyle/>
            <a:p>
              <a:pPr>
                <a:lnSpc>
                  <a:spcPct val="140000"/>
                </a:lnSpc>
              </a:pPr>
              <a:r>
                <a:rPr lang="en-US" sz="1200" dirty="0"/>
                <a:t>Specializing in wines, spirits, travel, and food, Deussen is particularly known for fast-start results and iron-clad guarantees. </a:t>
              </a:r>
              <a:endParaRPr lang="en-US" sz="1200" dirty="0">
                <a:solidFill>
                  <a:schemeClr val="tx2"/>
                </a:solidFill>
              </a:endParaRPr>
            </a:p>
          </p:txBody>
        </p:sp>
        <p:sp>
          <p:nvSpPr>
            <p:cNvPr id="329" name="Shape 2430">
              <a:extLst>
                <a:ext uri="{FF2B5EF4-FFF2-40B4-BE49-F238E27FC236}">
                  <a16:creationId xmlns:a16="http://schemas.microsoft.com/office/drawing/2014/main" id="{CFB7FED5-499B-4D09-B767-DD8D8312DC56}"/>
                </a:ext>
              </a:extLst>
            </p:cNvPr>
            <p:cNvSpPr/>
            <p:nvPr/>
          </p:nvSpPr>
          <p:spPr>
            <a:xfrm>
              <a:off x="4607779" y="3553534"/>
              <a:ext cx="334592" cy="334567"/>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2"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rial"/>
                <a:ea typeface="Arial"/>
                <a:cs typeface="Arial"/>
                <a:sym typeface="Gill Sans"/>
              </a:endParaRPr>
            </a:p>
          </p:txBody>
        </p:sp>
      </p:grpSp>
      <p:pic>
        <p:nvPicPr>
          <p:cNvPr id="47" name="Picture 46">
            <a:extLst>
              <a:ext uri="{FF2B5EF4-FFF2-40B4-BE49-F238E27FC236}">
                <a16:creationId xmlns:a16="http://schemas.microsoft.com/office/drawing/2014/main" id="{490FE799-9A2C-F546-8EB5-9B939EBE01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38820" y="1476573"/>
            <a:ext cx="3501571" cy="762000"/>
          </a:xfrm>
          <a:prstGeom prst="rect">
            <a:avLst/>
          </a:prstGeom>
        </p:spPr>
      </p:pic>
      <p:pic>
        <p:nvPicPr>
          <p:cNvPr id="48" name="Picture 47" descr="A close up of a sign&#10;&#10;Description automatically generated">
            <a:extLst>
              <a:ext uri="{FF2B5EF4-FFF2-40B4-BE49-F238E27FC236}">
                <a16:creationId xmlns:a16="http://schemas.microsoft.com/office/drawing/2014/main" id="{5B403602-9769-EA48-B381-E6B3698077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38820" y="3534508"/>
            <a:ext cx="681317" cy="681317"/>
          </a:xfrm>
          <a:prstGeom prst="rect">
            <a:avLst/>
          </a:prstGeom>
        </p:spPr>
      </p:pic>
      <p:sp>
        <p:nvSpPr>
          <p:cNvPr id="56" name="TextBox 55">
            <a:extLst>
              <a:ext uri="{FF2B5EF4-FFF2-40B4-BE49-F238E27FC236}">
                <a16:creationId xmlns:a16="http://schemas.microsoft.com/office/drawing/2014/main" id="{9A69262E-30A5-164D-BDCF-E6A0882D2D70}"/>
              </a:ext>
            </a:extLst>
          </p:cNvPr>
          <p:cNvSpPr txBox="1"/>
          <p:nvPr/>
        </p:nvSpPr>
        <p:spPr>
          <a:xfrm>
            <a:off x="1572743" y="6423123"/>
            <a:ext cx="8566618" cy="369332"/>
          </a:xfrm>
          <a:prstGeom prst="rect">
            <a:avLst/>
          </a:prstGeom>
          <a:noFill/>
        </p:spPr>
        <p:txBody>
          <a:bodyPr wrap="square" rtlCol="0">
            <a:spAutoFit/>
          </a:bodyPr>
          <a:lstStyle/>
          <a:p>
            <a:pPr algn="r"/>
            <a:r>
              <a:rPr lang="en-US" spc="300" dirty="0">
                <a:latin typeface="Poppins Light" pitchFamily="2" charset="77"/>
                <a:cs typeface="Poppins Light" pitchFamily="2" charset="77"/>
              </a:rPr>
              <a:t>NEW YORK | CHICAGO | MIAMI | SAN FRANCISCO</a:t>
            </a:r>
          </a:p>
        </p:txBody>
      </p:sp>
      <p:pic>
        <p:nvPicPr>
          <p:cNvPr id="14" name="Picture Placeholder 13" descr="A picture containing mountain, outdoor, sky, nature&#10;&#10;Description automatically generated">
            <a:extLst>
              <a:ext uri="{FF2B5EF4-FFF2-40B4-BE49-F238E27FC236}">
                <a16:creationId xmlns:a16="http://schemas.microsoft.com/office/drawing/2014/main" id="{A2F61958-4909-4E21-8834-E946D5075E3B}"/>
              </a:ext>
            </a:extLst>
          </p:cNvPr>
          <p:cNvPicPr>
            <a:picLocks noGrp="1" noChangeAspect="1"/>
          </p:cNvPicPr>
          <p:nvPr>
            <p:ph type="pic" sz="quarter" idx="19"/>
          </p:nvPr>
        </p:nvPicPr>
        <p:blipFill>
          <a:blip r:embed="rId5">
            <a:extLst>
              <a:ext uri="{28A0092B-C50C-407E-A947-70E740481C1C}">
                <a14:useLocalDpi xmlns:a14="http://schemas.microsoft.com/office/drawing/2010/main" val="0"/>
              </a:ext>
            </a:extLst>
          </a:blip>
          <a:srcRect l="21374" r="21374"/>
          <a:stretch>
            <a:fillRect/>
          </a:stretch>
        </p:blipFill>
        <p:spPr/>
      </p:pic>
      <p:pic>
        <p:nvPicPr>
          <p:cNvPr id="5" name="Picture Placeholder 4" descr="A picture containing ground, grass, outdoor, rock&#10;&#10;Description automatically generated">
            <a:extLst>
              <a:ext uri="{FF2B5EF4-FFF2-40B4-BE49-F238E27FC236}">
                <a16:creationId xmlns:a16="http://schemas.microsoft.com/office/drawing/2014/main" id="{F9AB82CB-211A-4AEF-A3D1-6B2EF9A199FA}"/>
              </a:ext>
            </a:extLst>
          </p:cNvPr>
          <p:cNvPicPr>
            <a:picLocks noGrp="1" noChangeAspect="1"/>
          </p:cNvPicPr>
          <p:nvPr>
            <p:ph type="pic" sz="quarter" idx="18"/>
          </p:nvPr>
        </p:nvPicPr>
        <p:blipFill>
          <a:blip r:embed="rId6">
            <a:extLst>
              <a:ext uri="{28A0092B-C50C-407E-A947-70E740481C1C}">
                <a14:useLocalDpi xmlns:a14="http://schemas.microsoft.com/office/drawing/2010/main" val="0"/>
              </a:ext>
            </a:extLst>
          </a:blip>
          <a:srcRect l="12500" r="12500"/>
          <a:stretch>
            <a:fillRect/>
          </a:stretch>
        </p:blipFill>
        <p:spPr/>
      </p:pic>
      <p:pic>
        <p:nvPicPr>
          <p:cNvPr id="13" name="Picture Placeholder 12" descr="A picture containing outdoor, tree, rock, herd&#10;&#10;Description automatically generated">
            <a:extLst>
              <a:ext uri="{FF2B5EF4-FFF2-40B4-BE49-F238E27FC236}">
                <a16:creationId xmlns:a16="http://schemas.microsoft.com/office/drawing/2014/main" id="{808EAC63-971B-4049-B713-30A6A9A44983}"/>
              </a:ext>
            </a:extLst>
          </p:cNvPr>
          <p:cNvPicPr>
            <a:picLocks noGrp="1" noChangeAspect="1"/>
          </p:cNvPicPr>
          <p:nvPr>
            <p:ph type="pic" sz="quarter" idx="20"/>
          </p:nvPr>
        </p:nvPicPr>
        <p:blipFill>
          <a:blip r:embed="rId7">
            <a:extLst>
              <a:ext uri="{28A0092B-C50C-407E-A947-70E740481C1C}">
                <a14:useLocalDpi xmlns:a14="http://schemas.microsoft.com/office/drawing/2010/main" val="0"/>
              </a:ext>
            </a:extLst>
          </a:blip>
          <a:srcRect l="28005" r="28005"/>
          <a:stretch>
            <a:fillRect/>
          </a:stretch>
        </p:blipFill>
        <p:spPr/>
      </p:pic>
      <p:pic>
        <p:nvPicPr>
          <p:cNvPr id="11" name="Picture Placeholder 10" descr="A picture containing text, outdoor&#10;&#10;Description automatically generated">
            <a:extLst>
              <a:ext uri="{FF2B5EF4-FFF2-40B4-BE49-F238E27FC236}">
                <a16:creationId xmlns:a16="http://schemas.microsoft.com/office/drawing/2014/main" id="{B7E2210F-6487-4A6D-9587-96E95DDF6729}"/>
              </a:ext>
            </a:extLst>
          </p:cNvPr>
          <p:cNvPicPr>
            <a:picLocks noGrp="1" noChangeAspect="1"/>
          </p:cNvPicPr>
          <p:nvPr>
            <p:ph type="pic" sz="quarter" idx="17"/>
          </p:nvPr>
        </p:nvPicPr>
        <p:blipFill>
          <a:blip r:embed="rId8">
            <a:extLst>
              <a:ext uri="{28A0092B-C50C-407E-A947-70E740481C1C}">
                <a14:useLocalDpi xmlns:a14="http://schemas.microsoft.com/office/drawing/2010/main" val="0"/>
              </a:ext>
            </a:extLst>
          </a:blip>
          <a:srcRect t="25008" b="25008"/>
          <a:stretch>
            <a:fillRect/>
          </a:stretch>
        </p:blipFill>
        <p:spPr/>
      </p:pic>
    </p:spTree>
    <p:extLst>
      <p:ext uri="{BB962C8B-B14F-4D97-AF65-F5344CB8AC3E}">
        <p14:creationId xmlns:p14="http://schemas.microsoft.com/office/powerpoint/2010/main" val="1685260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28"/>
                                        </p:tgtEl>
                                        <p:attrNameLst>
                                          <p:attrName>style.visibility</p:attrName>
                                        </p:attrNameLst>
                                      </p:cBhvr>
                                      <p:to>
                                        <p:strVal val="visible"/>
                                      </p:to>
                                    </p:set>
                                    <p:animEffect transition="in" filter="wipe(left)">
                                      <p:cBhvr>
                                        <p:cTn id="7" dur="500"/>
                                        <p:tgtEl>
                                          <p:spTgt spid="3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EE3D435-46F1-40C3-8D39-7C8FE602CB32}"/>
              </a:ext>
            </a:extLst>
          </p:cNvPr>
          <p:cNvGrpSpPr/>
          <p:nvPr/>
        </p:nvGrpSpPr>
        <p:grpSpPr>
          <a:xfrm>
            <a:off x="450691" y="452898"/>
            <a:ext cx="3796878" cy="2833920"/>
            <a:chOff x="6972575" y="1301711"/>
            <a:chExt cx="3796878" cy="2833920"/>
          </a:xfrm>
        </p:grpSpPr>
        <p:sp>
          <p:nvSpPr>
            <p:cNvPr id="18" name="TextBox 17">
              <a:extLst>
                <a:ext uri="{FF2B5EF4-FFF2-40B4-BE49-F238E27FC236}">
                  <a16:creationId xmlns:a16="http://schemas.microsoft.com/office/drawing/2014/main" id="{16EA9C20-3D91-4494-AA2B-32B8EEC180F2}"/>
                </a:ext>
              </a:extLst>
            </p:cNvPr>
            <p:cNvSpPr txBox="1"/>
            <p:nvPr/>
          </p:nvSpPr>
          <p:spPr>
            <a:xfrm>
              <a:off x="6994252" y="1301711"/>
              <a:ext cx="3394020" cy="590931"/>
            </a:xfrm>
            <a:prstGeom prst="rect">
              <a:avLst/>
            </a:prstGeom>
            <a:noFill/>
          </p:spPr>
          <p:txBody>
            <a:bodyPr wrap="square" rtlCol="0">
              <a:spAutoFit/>
            </a:bodyPr>
            <a:lstStyle/>
            <a:p>
              <a:pPr>
                <a:lnSpc>
                  <a:spcPct val="90000"/>
                </a:lnSpc>
              </a:pPr>
              <a:r>
                <a:rPr lang="en-US" sz="3600" b="1" spc="30" dirty="0">
                  <a:latin typeface="+mj-lt"/>
                </a:rPr>
                <a:t>About Deussen</a:t>
              </a:r>
            </a:p>
          </p:txBody>
        </p:sp>
        <p:sp>
          <p:nvSpPr>
            <p:cNvPr id="19" name="TextBox 18">
              <a:extLst>
                <a:ext uri="{FF2B5EF4-FFF2-40B4-BE49-F238E27FC236}">
                  <a16:creationId xmlns:a16="http://schemas.microsoft.com/office/drawing/2014/main" id="{79119DC1-4985-4D29-B6E8-F73E408F34EF}"/>
                </a:ext>
              </a:extLst>
            </p:cNvPr>
            <p:cNvSpPr txBox="1"/>
            <p:nvPr/>
          </p:nvSpPr>
          <p:spPr>
            <a:xfrm>
              <a:off x="6972575" y="1827307"/>
              <a:ext cx="3796878" cy="2308324"/>
            </a:xfrm>
            <a:prstGeom prst="rect">
              <a:avLst/>
            </a:prstGeom>
            <a:noFill/>
          </p:spPr>
          <p:txBody>
            <a:bodyPr wrap="square" rtlCol="0">
              <a:spAutoFit/>
            </a:bodyPr>
            <a:lstStyle/>
            <a:p>
              <a:r>
                <a:rPr lang="en-US" sz="1600" dirty="0"/>
                <a:t>Est. 2002 and voted “Global PR Agency of the Year” by The Drinks Business (UK) in 2016 among many other accolades, Deussen has deep roots in trade and lifestyle media as well as among key influencers, allowing the company to deliver meaningful results quickly. Staff are based in New York, Chicago, Miami, and San Francisco.</a:t>
              </a:r>
            </a:p>
          </p:txBody>
        </p:sp>
      </p:grpSp>
      <p:pic>
        <p:nvPicPr>
          <p:cNvPr id="10" name="Picture 9">
            <a:extLst>
              <a:ext uri="{FF2B5EF4-FFF2-40B4-BE49-F238E27FC236}">
                <a16:creationId xmlns:a16="http://schemas.microsoft.com/office/drawing/2014/main" id="{8384D5DF-000D-4547-9CEA-84B8919B3AC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84415" y="901948"/>
            <a:ext cx="1587429" cy="2384870"/>
          </a:xfrm>
          <a:prstGeom prst="rect">
            <a:avLst/>
          </a:prstGeom>
          <a:noFill/>
          <a:ln w="9525" algn="ctr">
            <a:solidFill>
              <a:schemeClr val="tx1"/>
            </a:solidFill>
            <a:miter lim="800000"/>
            <a:headEnd/>
            <a:tailEnd/>
          </a:ln>
        </p:spPr>
      </p:pic>
      <p:pic>
        <p:nvPicPr>
          <p:cNvPr id="11" name="Picture 10">
            <a:extLst>
              <a:ext uri="{FF2B5EF4-FFF2-40B4-BE49-F238E27FC236}">
                <a16:creationId xmlns:a16="http://schemas.microsoft.com/office/drawing/2014/main" id="{7CF07CAA-0EE8-420B-82D8-27FA9498935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43197" y="1021925"/>
            <a:ext cx="1555684" cy="2264893"/>
          </a:xfrm>
          <a:prstGeom prst="rect">
            <a:avLst/>
          </a:prstGeom>
          <a:noFill/>
          <a:ln w="9525" algn="ctr">
            <a:solidFill>
              <a:schemeClr val="tx1"/>
            </a:solidFill>
            <a:miter lim="800000"/>
            <a:headEnd/>
            <a:tailEnd/>
          </a:ln>
        </p:spPr>
      </p:pic>
      <p:pic>
        <p:nvPicPr>
          <p:cNvPr id="12" name="Picture 22">
            <a:extLst>
              <a:ext uri="{FF2B5EF4-FFF2-40B4-BE49-F238E27FC236}">
                <a16:creationId xmlns:a16="http://schemas.microsoft.com/office/drawing/2014/main" id="{D2A251FC-97A0-4EE8-B448-38401350562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l="35001" t="16000" r="32222" b="8444"/>
          <a:stretch>
            <a:fillRect/>
          </a:stretch>
        </p:blipFill>
        <p:spPr bwMode="auto">
          <a:xfrm>
            <a:off x="4543197" y="3435308"/>
            <a:ext cx="1696280" cy="2444198"/>
          </a:xfrm>
          <a:prstGeom prst="rect">
            <a:avLst/>
          </a:prstGeom>
          <a:noFill/>
          <a:ln w="9525" algn="ctr">
            <a:solidFill>
              <a:schemeClr val="tx1"/>
            </a:solidFill>
            <a:miter lim="800000"/>
            <a:headEnd/>
            <a:tailEnd/>
          </a:ln>
        </p:spPr>
      </p:pic>
      <p:pic>
        <p:nvPicPr>
          <p:cNvPr id="14" name="Picture Placeholder 3">
            <a:extLst>
              <a:ext uri="{FF2B5EF4-FFF2-40B4-BE49-F238E27FC236}">
                <a16:creationId xmlns:a16="http://schemas.microsoft.com/office/drawing/2014/main" id="{2DA71D59-E889-4EF2-8F26-A3F3C9A1F20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452" t="-13770" r="349" b="-1276"/>
          <a:stretch/>
        </p:blipFill>
        <p:spPr>
          <a:xfrm>
            <a:off x="6440595" y="3487240"/>
            <a:ext cx="1918210" cy="2413928"/>
          </a:xfrm>
          <a:custGeom>
            <a:avLst/>
            <a:gdLst>
              <a:gd name="connsiteX0" fmla="*/ 0 w 12192000"/>
              <a:gd name="connsiteY0" fmla="*/ 0 h 3538330"/>
              <a:gd name="connsiteX1" fmla="*/ 12192000 w 12192000"/>
              <a:gd name="connsiteY1" fmla="*/ 0 h 3538330"/>
              <a:gd name="connsiteX2" fmla="*/ 12192000 w 12192000"/>
              <a:gd name="connsiteY2" fmla="*/ 3538330 h 3538330"/>
              <a:gd name="connsiteX3" fmla="*/ 0 w 12192000"/>
              <a:gd name="connsiteY3" fmla="*/ 3538330 h 3538330"/>
            </a:gdLst>
            <a:ahLst/>
            <a:cxnLst>
              <a:cxn ang="0">
                <a:pos x="connsiteX0" y="connsiteY0"/>
              </a:cxn>
              <a:cxn ang="0">
                <a:pos x="connsiteX1" y="connsiteY1"/>
              </a:cxn>
              <a:cxn ang="0">
                <a:pos x="connsiteX2" y="connsiteY2"/>
              </a:cxn>
              <a:cxn ang="0">
                <a:pos x="connsiteX3" y="connsiteY3"/>
              </a:cxn>
            </a:cxnLst>
            <a:rect l="l" t="t" r="r" b="b"/>
            <a:pathLst>
              <a:path w="12192000" h="3538330">
                <a:moveTo>
                  <a:pt x="0" y="0"/>
                </a:moveTo>
                <a:lnTo>
                  <a:pt x="12192000" y="0"/>
                </a:lnTo>
                <a:lnTo>
                  <a:pt x="12192000" y="3538330"/>
                </a:lnTo>
                <a:lnTo>
                  <a:pt x="0" y="3538330"/>
                </a:lnTo>
                <a:close/>
              </a:path>
            </a:pathLst>
          </a:custGeom>
          <a:solidFill>
            <a:schemeClr val="bg1">
              <a:lumMod val="95000"/>
            </a:schemeClr>
          </a:solidFill>
          <a:ln>
            <a:solidFill>
              <a:schemeClr val="tx1"/>
            </a:solidFill>
          </a:ln>
          <a:effectLst>
            <a:glow rad="63500">
              <a:srgbClr val="FFFFFF"/>
            </a:glow>
            <a:softEdge rad="25400"/>
          </a:effectLst>
        </p:spPr>
      </p:pic>
      <p:pic>
        <p:nvPicPr>
          <p:cNvPr id="3" name="Picture 2" descr="A person sitting next to a dog&#10;&#10;Description automatically generated with medium confidence">
            <a:extLst>
              <a:ext uri="{FF2B5EF4-FFF2-40B4-BE49-F238E27FC236}">
                <a16:creationId xmlns:a16="http://schemas.microsoft.com/office/drawing/2014/main" id="{5772F7E3-D5D8-4F55-A9F9-9664B9BBB00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98801" y="901160"/>
            <a:ext cx="3591035" cy="5006930"/>
          </a:xfrm>
          <a:prstGeom prst="rect">
            <a:avLst/>
          </a:prstGeom>
        </p:spPr>
      </p:pic>
      <p:pic>
        <p:nvPicPr>
          <p:cNvPr id="15" name="Picture 14">
            <a:extLst>
              <a:ext uri="{FF2B5EF4-FFF2-40B4-BE49-F238E27FC236}">
                <a16:creationId xmlns:a16="http://schemas.microsoft.com/office/drawing/2014/main" id="{58109E05-E16E-4DAB-8217-22EF74CED9FA}"/>
              </a:ext>
            </a:extLst>
          </p:cNvPr>
          <p:cNvPicPr>
            <a:picLocks noChangeAspect="1"/>
          </p:cNvPicPr>
          <p:nvPr/>
        </p:nvPicPr>
        <p:blipFill rotWithShape="1">
          <a:blip r:embed="rId7" cstate="email">
            <a:duotone>
              <a:prstClr val="black"/>
              <a:srgbClr val="182F57">
                <a:tint val="45000"/>
                <a:satMod val="400000"/>
              </a:srgbClr>
            </a:duotone>
            <a:extLst>
              <a:ext uri="{BEBA8EAE-BF5A-486C-A8C5-ECC9F3942E4B}">
                <a14:imgProps xmlns:a14="http://schemas.microsoft.com/office/drawing/2010/main">
                  <a14:imgLayer r:embed="rId8">
                    <a14:imgEffect>
                      <a14:colorTemperature colorTemp="5300"/>
                    </a14:imgEffect>
                    <a14:imgEffect>
                      <a14:saturation sat="400000"/>
                    </a14:imgEffect>
                  </a14:imgLayer>
                </a14:imgProps>
              </a:ext>
              <a:ext uri="{28A0092B-C50C-407E-A947-70E740481C1C}">
                <a14:useLocalDpi xmlns:a14="http://schemas.microsoft.com/office/drawing/2010/main"/>
              </a:ext>
            </a:extLst>
          </a:blip>
          <a:srcRect l="7404"/>
          <a:stretch/>
        </p:blipFill>
        <p:spPr>
          <a:xfrm>
            <a:off x="461005" y="3571182"/>
            <a:ext cx="3814650" cy="2308324"/>
          </a:xfrm>
          <a:prstGeom prst="rect">
            <a:avLst/>
          </a:prstGeom>
          <a:ln>
            <a:noFill/>
          </a:ln>
          <a:effectLst>
            <a:outerShdw blurRad="292100" dist="139700" dir="2700000" algn="tl" rotWithShape="0">
              <a:srgbClr val="333333">
                <a:alpha val="65000"/>
              </a:srgbClr>
            </a:outerShdw>
          </a:effectLst>
        </p:spPr>
      </p:pic>
      <p:sp>
        <p:nvSpPr>
          <p:cNvPr id="2" name="Star: 5 Points 1">
            <a:extLst>
              <a:ext uri="{FF2B5EF4-FFF2-40B4-BE49-F238E27FC236}">
                <a16:creationId xmlns:a16="http://schemas.microsoft.com/office/drawing/2014/main" id="{86598885-0760-4847-A3A4-81BB34FB2521}"/>
              </a:ext>
            </a:extLst>
          </p:cNvPr>
          <p:cNvSpPr/>
          <p:nvPr/>
        </p:nvSpPr>
        <p:spPr>
          <a:xfrm>
            <a:off x="706004" y="4316399"/>
            <a:ext cx="278083" cy="27808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2A6D2264-B32B-44A9-A0D9-ADE5C89E88FC}"/>
              </a:ext>
            </a:extLst>
          </p:cNvPr>
          <p:cNvSpPr/>
          <p:nvPr/>
        </p:nvSpPr>
        <p:spPr>
          <a:xfrm>
            <a:off x="3588305" y="5346644"/>
            <a:ext cx="278083" cy="27808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Star: 5 Points 23">
            <a:extLst>
              <a:ext uri="{FF2B5EF4-FFF2-40B4-BE49-F238E27FC236}">
                <a16:creationId xmlns:a16="http://schemas.microsoft.com/office/drawing/2014/main" id="{FD8861C3-A288-4F4A-9EB9-07B83AA8B28B}"/>
              </a:ext>
            </a:extLst>
          </p:cNvPr>
          <p:cNvSpPr/>
          <p:nvPr/>
        </p:nvSpPr>
        <p:spPr>
          <a:xfrm>
            <a:off x="3051831" y="4556725"/>
            <a:ext cx="278083" cy="278083"/>
          </a:xfrm>
          <a:prstGeom prst="star5">
            <a:avLst>
              <a:gd name="adj" fmla="val 0"/>
              <a:gd name="hf" fmla="val 105146"/>
              <a:gd name="vf" fmla="val 110557"/>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ar: 5 Points 24">
            <a:extLst>
              <a:ext uri="{FF2B5EF4-FFF2-40B4-BE49-F238E27FC236}">
                <a16:creationId xmlns:a16="http://schemas.microsoft.com/office/drawing/2014/main" id="{9A0DAF04-58A6-48B0-BEAF-E1EB50C99402}"/>
              </a:ext>
            </a:extLst>
          </p:cNvPr>
          <p:cNvSpPr/>
          <p:nvPr/>
        </p:nvSpPr>
        <p:spPr>
          <a:xfrm>
            <a:off x="3131372" y="4555163"/>
            <a:ext cx="278083" cy="27808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5 Points 26">
            <a:extLst>
              <a:ext uri="{FF2B5EF4-FFF2-40B4-BE49-F238E27FC236}">
                <a16:creationId xmlns:a16="http://schemas.microsoft.com/office/drawing/2014/main" id="{B51E4B32-475B-41B4-A6B5-13ED534AFE28}"/>
              </a:ext>
            </a:extLst>
          </p:cNvPr>
          <p:cNvSpPr/>
          <p:nvPr/>
        </p:nvSpPr>
        <p:spPr>
          <a:xfrm>
            <a:off x="3751869" y="4281134"/>
            <a:ext cx="278083" cy="278083"/>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35135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58EA293A-77F4-4B9E-BF21-9B185452C83C}"/>
              </a:ext>
            </a:extLst>
          </p:cNvPr>
          <p:cNvPicPr>
            <a:picLocks noGrp="1" noChangeAspect="1"/>
          </p:cNvPicPr>
          <p:nvPr>
            <p:ph type="pic" sz="quarter" idx="17"/>
          </p:nvPr>
        </p:nvPicPr>
        <p:blipFill>
          <a:blip r:embed="rId2"/>
          <a:srcRect l="12921" r="12921"/>
          <a:stretch>
            <a:fillRect/>
          </a:stretch>
        </p:blipFill>
        <p:spPr>
          <a:prstGeom prst="rect">
            <a:avLst/>
          </a:prstGeom>
        </p:spPr>
      </p:pic>
      <p:sp>
        <p:nvSpPr>
          <p:cNvPr id="98" name="Freeform: Shape 97">
            <a:extLst>
              <a:ext uri="{FF2B5EF4-FFF2-40B4-BE49-F238E27FC236}">
                <a16:creationId xmlns:a16="http://schemas.microsoft.com/office/drawing/2014/main" id="{C86E0207-6F30-4F69-AD7A-66C968D7CA18}"/>
              </a:ext>
            </a:extLst>
          </p:cNvPr>
          <p:cNvSpPr/>
          <p:nvPr/>
        </p:nvSpPr>
        <p:spPr>
          <a:xfrm>
            <a:off x="583897" y="222587"/>
            <a:ext cx="4834476" cy="6412824"/>
          </a:xfrm>
          <a:custGeom>
            <a:avLst/>
            <a:gdLst>
              <a:gd name="connsiteX0" fmla="*/ 4069322 w 4834476"/>
              <a:gd name="connsiteY0" fmla="*/ 3314517 h 6412824"/>
              <a:gd name="connsiteX1" fmla="*/ 4069322 w 4834476"/>
              <a:gd name="connsiteY1" fmla="*/ 4096038 h 6412824"/>
              <a:gd name="connsiteX2" fmla="*/ 3641496 w 4834476"/>
              <a:gd name="connsiteY2" fmla="*/ 5924919 h 6412824"/>
              <a:gd name="connsiteX3" fmla="*/ 3641495 w 4834476"/>
              <a:gd name="connsiteY3" fmla="*/ 5924919 h 6412824"/>
              <a:gd name="connsiteX4" fmla="*/ 3527360 w 4834476"/>
              <a:gd name="connsiteY4" fmla="*/ 6412824 h 6412824"/>
              <a:gd name="connsiteX5" fmla="*/ 1441653 w 4834476"/>
              <a:gd name="connsiteY5" fmla="*/ 5924919 h 6412824"/>
              <a:gd name="connsiteX6" fmla="*/ 1441654 w 4834476"/>
              <a:gd name="connsiteY6" fmla="*/ 5924919 h 6412824"/>
              <a:gd name="connsiteX7" fmla="*/ 617208 w 4834476"/>
              <a:gd name="connsiteY7" fmla="*/ 5732058 h 6412824"/>
              <a:gd name="connsiteX8" fmla="*/ 617208 w 4834476"/>
              <a:gd name="connsiteY8" fmla="*/ 5549240 h 6412824"/>
              <a:gd name="connsiteX9" fmla="*/ 2223172 w 4834476"/>
              <a:gd name="connsiteY9" fmla="*/ 5924919 h 6412824"/>
              <a:gd name="connsiteX10" fmla="*/ 2223172 w 4834476"/>
              <a:gd name="connsiteY10" fmla="*/ 5924919 h 6412824"/>
              <a:gd name="connsiteX11" fmla="*/ 3394574 w 4834476"/>
              <a:gd name="connsiteY11" fmla="*/ 6198943 h 6412824"/>
              <a:gd name="connsiteX12" fmla="*/ 3458676 w 4834476"/>
              <a:gd name="connsiteY12" fmla="*/ 5924919 h 6412824"/>
              <a:gd name="connsiteX13" fmla="*/ 3458676 w 4834476"/>
              <a:gd name="connsiteY13" fmla="*/ 5924919 h 6412824"/>
              <a:gd name="connsiteX14" fmla="*/ 617208 w 4834476"/>
              <a:gd name="connsiteY14" fmla="*/ 2949222 h 6412824"/>
              <a:gd name="connsiteX15" fmla="*/ 617208 w 4834476"/>
              <a:gd name="connsiteY15" fmla="*/ 3730741 h 6412824"/>
              <a:gd name="connsiteX16" fmla="*/ 213881 w 4834476"/>
              <a:gd name="connsiteY16" fmla="*/ 5454890 h 6412824"/>
              <a:gd name="connsiteX17" fmla="*/ 617208 w 4834476"/>
              <a:gd name="connsiteY17" fmla="*/ 5549240 h 6412824"/>
              <a:gd name="connsiteX18" fmla="*/ 617208 w 4834476"/>
              <a:gd name="connsiteY18" fmla="*/ 5732059 h 6412824"/>
              <a:gd name="connsiteX19" fmla="*/ 0 w 4834476"/>
              <a:gd name="connsiteY19" fmla="*/ 5587677 h 6412824"/>
              <a:gd name="connsiteX20" fmla="*/ 2242094 w 4834476"/>
              <a:gd name="connsiteY20" fmla="*/ 401537 h 6412824"/>
              <a:gd name="connsiteX21" fmla="*/ 3023613 w 4834476"/>
              <a:gd name="connsiteY21" fmla="*/ 401537 h 6412824"/>
              <a:gd name="connsiteX22" fmla="*/ 4069323 w 4834476"/>
              <a:gd name="connsiteY22" fmla="*/ 646159 h 6412824"/>
              <a:gd name="connsiteX23" fmla="*/ 4069323 w 4834476"/>
              <a:gd name="connsiteY23" fmla="*/ 646158 h 6412824"/>
              <a:gd name="connsiteX24" fmla="*/ 4834476 w 4834476"/>
              <a:gd name="connsiteY24" fmla="*/ 825149 h 6412824"/>
              <a:gd name="connsiteX25" fmla="*/ 4069323 w 4834476"/>
              <a:gd name="connsiteY25" fmla="*/ 4096038 h 6412824"/>
              <a:gd name="connsiteX26" fmla="*/ 4069323 w 4834476"/>
              <a:gd name="connsiteY26" fmla="*/ 3314517 h 6412824"/>
              <a:gd name="connsiteX27" fmla="*/ 4620594 w 4834476"/>
              <a:gd name="connsiteY27" fmla="*/ 957935 h 6412824"/>
              <a:gd name="connsiteX28" fmla="*/ 4069323 w 4834476"/>
              <a:gd name="connsiteY28" fmla="*/ 828977 h 6412824"/>
              <a:gd name="connsiteX29" fmla="*/ 4069323 w 4834476"/>
              <a:gd name="connsiteY29" fmla="*/ 828978 h 6412824"/>
              <a:gd name="connsiteX30" fmla="*/ 1307113 w 4834476"/>
              <a:gd name="connsiteY30" fmla="*/ 0 h 6412824"/>
              <a:gd name="connsiteX31" fmla="*/ 3023611 w 4834476"/>
              <a:gd name="connsiteY31" fmla="*/ 401537 h 6412824"/>
              <a:gd name="connsiteX32" fmla="*/ 2242093 w 4834476"/>
              <a:gd name="connsiteY32" fmla="*/ 401537 h 6412824"/>
              <a:gd name="connsiteX33" fmla="*/ 1439899 w 4834476"/>
              <a:gd name="connsiteY33" fmla="*/ 213881 h 6412824"/>
              <a:gd name="connsiteX34" fmla="*/ 1396002 w 4834476"/>
              <a:gd name="connsiteY34" fmla="*/ 401537 h 6412824"/>
              <a:gd name="connsiteX35" fmla="*/ 1213183 w 4834476"/>
              <a:gd name="connsiteY35" fmla="*/ 401537 h 641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834476" h="6412824">
                <a:moveTo>
                  <a:pt x="4069322" y="3314517"/>
                </a:moveTo>
                <a:lnTo>
                  <a:pt x="4069322" y="4096038"/>
                </a:lnTo>
                <a:lnTo>
                  <a:pt x="3641496" y="5924919"/>
                </a:lnTo>
                <a:lnTo>
                  <a:pt x="3641495" y="5924919"/>
                </a:lnTo>
                <a:lnTo>
                  <a:pt x="3527360" y="6412824"/>
                </a:lnTo>
                <a:lnTo>
                  <a:pt x="1441653" y="5924919"/>
                </a:lnTo>
                <a:lnTo>
                  <a:pt x="1441654" y="5924919"/>
                </a:lnTo>
                <a:lnTo>
                  <a:pt x="617208" y="5732058"/>
                </a:lnTo>
                <a:lnTo>
                  <a:pt x="617208" y="5549240"/>
                </a:lnTo>
                <a:lnTo>
                  <a:pt x="2223172" y="5924919"/>
                </a:lnTo>
                <a:lnTo>
                  <a:pt x="2223172" y="5924919"/>
                </a:lnTo>
                <a:lnTo>
                  <a:pt x="3394574" y="6198943"/>
                </a:lnTo>
                <a:lnTo>
                  <a:pt x="3458676" y="5924919"/>
                </a:lnTo>
                <a:lnTo>
                  <a:pt x="3458676" y="5924919"/>
                </a:lnTo>
                <a:close/>
                <a:moveTo>
                  <a:pt x="617208" y="2949222"/>
                </a:moveTo>
                <a:lnTo>
                  <a:pt x="617208" y="3730741"/>
                </a:lnTo>
                <a:lnTo>
                  <a:pt x="213881" y="5454890"/>
                </a:lnTo>
                <a:lnTo>
                  <a:pt x="617208" y="5549240"/>
                </a:lnTo>
                <a:lnTo>
                  <a:pt x="617208" y="5732059"/>
                </a:lnTo>
                <a:lnTo>
                  <a:pt x="0" y="5587677"/>
                </a:lnTo>
                <a:close/>
                <a:moveTo>
                  <a:pt x="2242094" y="401537"/>
                </a:moveTo>
                <a:lnTo>
                  <a:pt x="3023613" y="401537"/>
                </a:lnTo>
                <a:lnTo>
                  <a:pt x="4069323" y="646159"/>
                </a:lnTo>
                <a:lnTo>
                  <a:pt x="4069323" y="646158"/>
                </a:lnTo>
                <a:lnTo>
                  <a:pt x="4834476" y="825149"/>
                </a:lnTo>
                <a:lnTo>
                  <a:pt x="4069323" y="4096038"/>
                </a:lnTo>
                <a:lnTo>
                  <a:pt x="4069323" y="3314517"/>
                </a:lnTo>
                <a:lnTo>
                  <a:pt x="4620594" y="957935"/>
                </a:lnTo>
                <a:lnTo>
                  <a:pt x="4069323" y="828977"/>
                </a:lnTo>
                <a:lnTo>
                  <a:pt x="4069323" y="828978"/>
                </a:lnTo>
                <a:close/>
                <a:moveTo>
                  <a:pt x="1307113" y="0"/>
                </a:moveTo>
                <a:lnTo>
                  <a:pt x="3023611" y="401537"/>
                </a:lnTo>
                <a:lnTo>
                  <a:pt x="2242093" y="401537"/>
                </a:lnTo>
                <a:lnTo>
                  <a:pt x="1439899" y="213881"/>
                </a:lnTo>
                <a:lnTo>
                  <a:pt x="1396002" y="401537"/>
                </a:lnTo>
                <a:lnTo>
                  <a:pt x="1213183" y="401537"/>
                </a:lnTo>
                <a:close/>
              </a:path>
            </a:pathLst>
          </a:custGeom>
          <a:solidFill>
            <a:srgbClr val="D31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6" name="Group 125">
            <a:extLst>
              <a:ext uri="{FF2B5EF4-FFF2-40B4-BE49-F238E27FC236}">
                <a16:creationId xmlns:a16="http://schemas.microsoft.com/office/drawing/2014/main" id="{8A7415B5-65E7-4367-B48D-6DD3A22BB4B1}"/>
              </a:ext>
            </a:extLst>
          </p:cNvPr>
          <p:cNvGrpSpPr/>
          <p:nvPr/>
        </p:nvGrpSpPr>
        <p:grpSpPr>
          <a:xfrm>
            <a:off x="5904805" y="281604"/>
            <a:ext cx="6184356" cy="6661197"/>
            <a:chOff x="7011644" y="1062130"/>
            <a:chExt cx="9976354" cy="2937156"/>
          </a:xfrm>
        </p:grpSpPr>
        <p:sp>
          <p:nvSpPr>
            <p:cNvPr id="127" name="TextBox 126">
              <a:extLst>
                <a:ext uri="{FF2B5EF4-FFF2-40B4-BE49-F238E27FC236}">
                  <a16:creationId xmlns:a16="http://schemas.microsoft.com/office/drawing/2014/main" id="{B7BCFBFB-D449-458C-B4E9-082CA92FF581}"/>
                </a:ext>
              </a:extLst>
            </p:cNvPr>
            <p:cNvSpPr txBox="1"/>
            <p:nvPr/>
          </p:nvSpPr>
          <p:spPr>
            <a:xfrm>
              <a:off x="7168212" y="2269369"/>
              <a:ext cx="325365" cy="287437"/>
            </a:xfrm>
            <a:prstGeom prst="rect">
              <a:avLst/>
            </a:prstGeom>
            <a:noFill/>
          </p:spPr>
          <p:txBody>
            <a:bodyPr wrap="none" rtlCol="0">
              <a:spAutoFit/>
            </a:bodyPr>
            <a:lstStyle/>
            <a:p>
              <a:endParaRPr lang="en-US" sz="1600" spc="30" dirty="0">
                <a:latin typeface="+mj-lt"/>
              </a:endParaRPr>
            </a:p>
          </p:txBody>
        </p:sp>
        <p:sp>
          <p:nvSpPr>
            <p:cNvPr id="128" name="TextBox 127">
              <a:extLst>
                <a:ext uri="{FF2B5EF4-FFF2-40B4-BE49-F238E27FC236}">
                  <a16:creationId xmlns:a16="http://schemas.microsoft.com/office/drawing/2014/main" id="{C3E18EC8-329A-4D85-8D86-99656191F17A}"/>
                </a:ext>
              </a:extLst>
            </p:cNvPr>
            <p:cNvSpPr txBox="1"/>
            <p:nvPr/>
          </p:nvSpPr>
          <p:spPr>
            <a:xfrm>
              <a:off x="7330895" y="1062130"/>
              <a:ext cx="9657103" cy="626978"/>
            </a:xfrm>
            <a:prstGeom prst="rect">
              <a:avLst/>
            </a:prstGeom>
            <a:noFill/>
          </p:spPr>
          <p:txBody>
            <a:bodyPr wrap="square" rtlCol="0">
              <a:spAutoFit/>
            </a:bodyPr>
            <a:lstStyle/>
            <a:p>
              <a:pPr>
                <a:lnSpc>
                  <a:spcPct val="90000"/>
                </a:lnSpc>
              </a:pPr>
              <a:r>
                <a:rPr lang="en-US" sz="3200" b="1" spc="30" dirty="0">
                  <a:latin typeface="+mj-lt"/>
                </a:rPr>
                <a:t>Expertise leads to efficiency; efficiency leads to quick, meaningful success</a:t>
              </a:r>
            </a:p>
          </p:txBody>
        </p:sp>
        <p:sp>
          <p:nvSpPr>
            <p:cNvPr id="129" name="TextBox 128">
              <a:extLst>
                <a:ext uri="{FF2B5EF4-FFF2-40B4-BE49-F238E27FC236}">
                  <a16:creationId xmlns:a16="http://schemas.microsoft.com/office/drawing/2014/main" id="{CD2A1AE3-DA75-4F89-A3D7-D54629B54AF7}"/>
                </a:ext>
              </a:extLst>
            </p:cNvPr>
            <p:cNvSpPr txBox="1"/>
            <p:nvPr/>
          </p:nvSpPr>
          <p:spPr>
            <a:xfrm>
              <a:off x="7011644" y="1719366"/>
              <a:ext cx="9657103" cy="2279920"/>
            </a:xfrm>
            <a:prstGeom prst="rect">
              <a:avLst/>
            </a:prstGeom>
            <a:noFill/>
          </p:spPr>
          <p:txBody>
            <a:bodyPr wrap="square" rtlCol="0">
              <a:spAutoFit/>
            </a:bodyPr>
            <a:lstStyle/>
            <a:p>
              <a:pPr marL="628650" indent="-342900">
                <a:buFont typeface="Arial" panose="020B0604020202020204" pitchFamily="34" charset="0"/>
                <a:buChar char="•"/>
                <a:defRPr/>
              </a:pPr>
              <a:r>
                <a:rPr lang="en-US" altLang="en-US" dirty="0"/>
                <a:t>In domestic wine &amp; spirits business since 1993, and global duty free since 2004</a:t>
              </a:r>
            </a:p>
            <a:p>
              <a:pPr marL="628650" indent="-342900">
                <a:buFont typeface="Arial" panose="020B0604020202020204" pitchFamily="34" charset="0"/>
                <a:buChar char="•"/>
                <a:defRPr/>
              </a:pPr>
              <a:r>
                <a:rPr lang="en-US" altLang="en-US" dirty="0"/>
                <a:t>Experience spans PR, communications, marketing, bartending, imports, distribution, and retail</a:t>
              </a:r>
            </a:p>
            <a:p>
              <a:pPr marL="628650" indent="-342900">
                <a:buFont typeface="Arial" panose="020B0604020202020204" pitchFamily="34" charset="0"/>
                <a:buChar char="•"/>
                <a:defRPr/>
              </a:pPr>
              <a:r>
                <a:rPr lang="en-US" altLang="en-US" dirty="0"/>
                <a:t>Deep knowledge of industry laws with resources across all disciplines (legal, design, promotions, etc.)</a:t>
              </a:r>
            </a:p>
            <a:p>
              <a:pPr marL="628650" indent="-342900">
                <a:buFont typeface="Arial" panose="020B0604020202020204" pitchFamily="34" charset="0"/>
                <a:buChar char="•"/>
                <a:defRPr/>
              </a:pPr>
              <a:r>
                <a:rPr lang="en-US" altLang="en-US" kern="0" dirty="0"/>
                <a:t>Media relationships nurtured for 25+ years by agency president, as well as continued outreach to new writers and influencers</a:t>
              </a:r>
            </a:p>
            <a:p>
              <a:pPr marL="628650" indent="-342900">
                <a:buFont typeface="Arial" panose="020B0604020202020204" pitchFamily="34" charset="0"/>
                <a:buChar char="•"/>
                <a:defRPr/>
              </a:pPr>
              <a:r>
                <a:rPr lang="en-US" altLang="en-US" dirty="0"/>
                <a:t>Trade relationships with GMs, F&amp;Bs, restaurant group owners, retailers, educators, promoters, and industry KOLs</a:t>
              </a:r>
            </a:p>
            <a:p>
              <a:pPr marL="628650" indent="-342900">
                <a:buFont typeface="Arial" panose="020B0604020202020204" pitchFamily="34" charset="0"/>
                <a:buChar char="•"/>
                <a:defRPr/>
              </a:pPr>
              <a:r>
                <a:rPr lang="en-US" altLang="en-US" dirty="0"/>
                <a:t>Constantly evolving influencer database</a:t>
              </a:r>
            </a:p>
            <a:p>
              <a:pPr marL="628650" indent="-342900">
                <a:buFont typeface="Arial" panose="020B0604020202020204" pitchFamily="34" charset="0"/>
                <a:buChar char="•"/>
                <a:defRPr/>
              </a:pPr>
              <a:r>
                <a:rPr lang="en-US" altLang="en-US" kern="0" dirty="0"/>
                <a:t>Knowledge of which trade shows, competitions, ratings, etc., matter (and which don’t)</a:t>
              </a:r>
            </a:p>
            <a:p>
              <a:pPr marL="628650" indent="-342900">
                <a:buFont typeface="Arial" panose="020B0604020202020204" pitchFamily="34" charset="0"/>
                <a:buChar char="•"/>
                <a:defRPr/>
              </a:pPr>
              <a:r>
                <a:rPr lang="en-US" altLang="en-US" kern="0" dirty="0"/>
                <a:t>Fast-start programming &amp; results</a:t>
              </a:r>
            </a:p>
            <a:p>
              <a:pPr marL="628650" indent="-342900">
                <a:buFont typeface="Arial" panose="020B0604020202020204" pitchFamily="34" charset="0"/>
                <a:buChar char="•"/>
                <a:defRPr/>
              </a:pPr>
              <a:r>
                <a:rPr lang="en-US" altLang="en-US" kern="0" dirty="0"/>
                <a:t>Native French, Spanish, and Mandarin speakers on staff</a:t>
              </a:r>
              <a:endParaRPr lang="en-US" altLang="en-US" b="1" kern="0" dirty="0"/>
            </a:p>
            <a:p>
              <a:pPr marL="285750">
                <a:defRPr/>
              </a:pPr>
              <a:endParaRPr lang="en-US" altLang="en-US" sz="1200" kern="0" dirty="0"/>
            </a:p>
            <a:p>
              <a:pPr marL="628650" indent="-342900">
                <a:defRPr/>
              </a:pPr>
              <a:endParaRPr lang="en-US" altLang="en-US" sz="1200" dirty="0"/>
            </a:p>
          </p:txBody>
        </p:sp>
      </p:grpSp>
      <p:sp>
        <p:nvSpPr>
          <p:cNvPr id="15" name="TextBox 14">
            <a:extLst>
              <a:ext uri="{FF2B5EF4-FFF2-40B4-BE49-F238E27FC236}">
                <a16:creationId xmlns:a16="http://schemas.microsoft.com/office/drawing/2014/main" id="{2D68690E-C2D7-47F1-BA6F-D2BE65B3DD5D}"/>
              </a:ext>
            </a:extLst>
          </p:cNvPr>
          <p:cNvSpPr txBox="1"/>
          <p:nvPr/>
        </p:nvSpPr>
        <p:spPr>
          <a:xfrm>
            <a:off x="300743" y="6333601"/>
            <a:ext cx="4834476" cy="430887"/>
          </a:xfrm>
          <a:prstGeom prst="rect">
            <a:avLst/>
          </a:prstGeom>
          <a:noFill/>
        </p:spPr>
        <p:txBody>
          <a:bodyPr wrap="square" rtlCol="0">
            <a:spAutoFit/>
          </a:bodyPr>
          <a:lstStyle/>
          <a:p>
            <a:r>
              <a:rPr lang="en-US" sz="1100" i="1" dirty="0"/>
              <a:t>7-page print feature in Wine Enthusiast magazine; </a:t>
            </a:r>
          </a:p>
          <a:p>
            <a:r>
              <a:rPr lang="en-US" sz="1100" i="1" dirty="0"/>
              <a:t>total time from pitch to placement was 1 year</a:t>
            </a:r>
          </a:p>
        </p:txBody>
      </p:sp>
    </p:spTree>
    <p:extLst>
      <p:ext uri="{BB962C8B-B14F-4D97-AF65-F5344CB8AC3E}">
        <p14:creationId xmlns:p14="http://schemas.microsoft.com/office/powerpoint/2010/main" val="3405821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1000"/>
                                        <p:tgtEl>
                                          <p:spTgt spid="126"/>
                                        </p:tgtEl>
                                      </p:cBhvr>
                                    </p:animEffect>
                                    <p:anim calcmode="lin" valueType="num">
                                      <p:cBhvr>
                                        <p:cTn id="8" dur="1000" fill="hold"/>
                                        <p:tgtEl>
                                          <p:spTgt spid="126"/>
                                        </p:tgtEl>
                                        <p:attrNameLst>
                                          <p:attrName>ppt_x</p:attrName>
                                        </p:attrNameLst>
                                      </p:cBhvr>
                                      <p:tavLst>
                                        <p:tav tm="0">
                                          <p:val>
                                            <p:strVal val="#ppt_x"/>
                                          </p:val>
                                        </p:tav>
                                        <p:tav tm="100000">
                                          <p:val>
                                            <p:strVal val="#ppt_x"/>
                                          </p:val>
                                        </p:tav>
                                      </p:tavLst>
                                    </p:anim>
                                    <p:anim calcmode="lin" valueType="num">
                                      <p:cBhvr>
                                        <p:cTn id="9" dur="1000" fill="hold"/>
                                        <p:tgtEl>
                                          <p:spTgt spid="1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12ED2140-D95B-420F-BCCC-C41D6F0EAE3D}"/>
              </a:ext>
            </a:extLst>
          </p:cNvPr>
          <p:cNvGrpSpPr/>
          <p:nvPr/>
        </p:nvGrpSpPr>
        <p:grpSpPr>
          <a:xfrm>
            <a:off x="8850882" y="5259390"/>
            <a:ext cx="2662179" cy="1221292"/>
            <a:chOff x="4764911" y="5185420"/>
            <a:chExt cx="2662179" cy="1221292"/>
          </a:xfrm>
        </p:grpSpPr>
        <p:sp>
          <p:nvSpPr>
            <p:cNvPr id="22" name="TextBox 21">
              <a:extLst>
                <a:ext uri="{FF2B5EF4-FFF2-40B4-BE49-F238E27FC236}">
                  <a16:creationId xmlns:a16="http://schemas.microsoft.com/office/drawing/2014/main" id="{552ED565-2057-439D-87B4-E58C421DE6E7}"/>
                </a:ext>
              </a:extLst>
            </p:cNvPr>
            <p:cNvSpPr txBox="1"/>
            <p:nvPr/>
          </p:nvSpPr>
          <p:spPr>
            <a:xfrm>
              <a:off x="4764911" y="5185420"/>
              <a:ext cx="2303516" cy="215444"/>
            </a:xfrm>
            <a:prstGeom prst="rect">
              <a:avLst/>
            </a:prstGeom>
            <a:noFill/>
          </p:spPr>
          <p:txBody>
            <a:bodyPr wrap="none" lIns="0" tIns="0" rIns="0" bIns="0" rtlCol="0">
              <a:spAutoFit/>
            </a:bodyPr>
            <a:lstStyle/>
            <a:p>
              <a:r>
                <a:rPr lang="en-US" sz="1400" b="1" spc="30" dirty="0">
                  <a:latin typeface="+mj-lt"/>
                </a:rPr>
                <a:t>LIFESTYLE: Image is everything</a:t>
              </a:r>
            </a:p>
          </p:txBody>
        </p:sp>
        <p:sp>
          <p:nvSpPr>
            <p:cNvPr id="23" name="TextBox 22">
              <a:extLst>
                <a:ext uri="{FF2B5EF4-FFF2-40B4-BE49-F238E27FC236}">
                  <a16:creationId xmlns:a16="http://schemas.microsoft.com/office/drawing/2014/main" id="{BFC8B793-F9C1-4D27-AC4F-36FEAED86301}"/>
                </a:ext>
              </a:extLst>
            </p:cNvPr>
            <p:cNvSpPr txBox="1"/>
            <p:nvPr/>
          </p:nvSpPr>
          <p:spPr>
            <a:xfrm>
              <a:off x="4764911" y="5500438"/>
              <a:ext cx="2662179" cy="906274"/>
            </a:xfrm>
            <a:prstGeom prst="rect">
              <a:avLst/>
            </a:prstGeom>
            <a:noFill/>
          </p:spPr>
          <p:txBody>
            <a:bodyPr wrap="square" lIns="0" tIns="0" rIns="0" bIns="0" rtlCol="0">
              <a:spAutoFit/>
            </a:bodyPr>
            <a:lstStyle/>
            <a:p>
              <a:pPr>
                <a:lnSpc>
                  <a:spcPct val="125000"/>
                </a:lnSpc>
              </a:pPr>
              <a:r>
                <a:rPr lang="en-US" sz="1200" dirty="0">
                  <a:solidFill>
                    <a:schemeClr val="tx2"/>
                  </a:solidFill>
                </a:rPr>
                <a:t>Media relations, corporate and culinary partnerships, event management, market tours, press visits, influencer marketing, social media</a:t>
              </a:r>
            </a:p>
          </p:txBody>
        </p:sp>
      </p:grpSp>
      <p:sp>
        <p:nvSpPr>
          <p:cNvPr id="41" name="Freeform 192">
            <a:extLst>
              <a:ext uri="{FF2B5EF4-FFF2-40B4-BE49-F238E27FC236}">
                <a16:creationId xmlns:a16="http://schemas.microsoft.com/office/drawing/2014/main" id="{9A90D2BA-D2DB-4E13-AE74-BAC0228A5F1D}"/>
              </a:ext>
            </a:extLst>
          </p:cNvPr>
          <p:cNvSpPr>
            <a:spLocks noChangeAspect="1" noEditPoints="1"/>
          </p:cNvSpPr>
          <p:nvPr/>
        </p:nvSpPr>
        <p:spPr bwMode="auto">
          <a:xfrm>
            <a:off x="8779292" y="4616707"/>
            <a:ext cx="516403" cy="457200"/>
          </a:xfrm>
          <a:custGeom>
            <a:avLst/>
            <a:gdLst>
              <a:gd name="T0" fmla="*/ 242 w 259"/>
              <a:gd name="T1" fmla="*/ 58 h 206"/>
              <a:gd name="T2" fmla="*/ 224 w 259"/>
              <a:gd name="T3" fmla="*/ 0 h 206"/>
              <a:gd name="T4" fmla="*/ 207 w 259"/>
              <a:gd name="T5" fmla="*/ 22 h 206"/>
              <a:gd name="T6" fmla="*/ 113 w 259"/>
              <a:gd name="T7" fmla="*/ 46 h 206"/>
              <a:gd name="T8" fmla="*/ 113 w 259"/>
              <a:gd name="T9" fmla="*/ 46 h 206"/>
              <a:gd name="T10" fmla="*/ 44 w 259"/>
              <a:gd name="T11" fmla="*/ 46 h 206"/>
              <a:gd name="T12" fmla="*/ 0 w 259"/>
              <a:gd name="T13" fmla="*/ 90 h 206"/>
              <a:gd name="T14" fmla="*/ 61 w 259"/>
              <a:gd name="T15" fmla="*/ 173 h 206"/>
              <a:gd name="T16" fmla="*/ 66 w 259"/>
              <a:gd name="T17" fmla="*/ 206 h 206"/>
              <a:gd name="T18" fmla="*/ 104 w 259"/>
              <a:gd name="T19" fmla="*/ 201 h 206"/>
              <a:gd name="T20" fmla="*/ 99 w 259"/>
              <a:gd name="T21" fmla="*/ 179 h 206"/>
              <a:gd name="T22" fmla="*/ 99 w 259"/>
              <a:gd name="T23" fmla="*/ 172 h 206"/>
              <a:gd name="T24" fmla="*/ 99 w 259"/>
              <a:gd name="T25" fmla="*/ 163 h 206"/>
              <a:gd name="T26" fmla="*/ 99 w 259"/>
              <a:gd name="T27" fmla="*/ 157 h 206"/>
              <a:gd name="T28" fmla="*/ 99 w 259"/>
              <a:gd name="T29" fmla="*/ 147 h 206"/>
              <a:gd name="T30" fmla="*/ 99 w 259"/>
              <a:gd name="T31" fmla="*/ 141 h 206"/>
              <a:gd name="T32" fmla="*/ 104 w 259"/>
              <a:gd name="T33" fmla="*/ 136 h 206"/>
              <a:gd name="T34" fmla="*/ 131 w 259"/>
              <a:gd name="T35" fmla="*/ 136 h 206"/>
              <a:gd name="T36" fmla="*/ 207 w 259"/>
              <a:gd name="T37" fmla="*/ 166 h 206"/>
              <a:gd name="T38" fmla="*/ 242 w 259"/>
              <a:gd name="T39" fmla="*/ 166 h 206"/>
              <a:gd name="T40" fmla="*/ 259 w 259"/>
              <a:gd name="T41" fmla="*/ 90 h 206"/>
              <a:gd name="T42" fmla="*/ 44 w 259"/>
              <a:gd name="T43" fmla="*/ 55 h 206"/>
              <a:gd name="T44" fmla="*/ 44 w 259"/>
              <a:gd name="T45" fmla="*/ 55 h 206"/>
              <a:gd name="T46" fmla="*/ 109 w 259"/>
              <a:gd name="T47" fmla="*/ 67 h 206"/>
              <a:gd name="T48" fmla="*/ 77 w 259"/>
              <a:gd name="T49" fmla="*/ 72 h 206"/>
              <a:gd name="T50" fmla="*/ 109 w 259"/>
              <a:gd name="T51" fmla="*/ 77 h 206"/>
              <a:gd name="T52" fmla="*/ 82 w 259"/>
              <a:gd name="T53" fmla="*/ 105 h 206"/>
              <a:gd name="T54" fmla="*/ 82 w 259"/>
              <a:gd name="T55" fmla="*/ 114 h 206"/>
              <a:gd name="T56" fmla="*/ 109 w 259"/>
              <a:gd name="T57" fmla="*/ 126 h 206"/>
              <a:gd name="T58" fmla="*/ 9 w 259"/>
              <a:gd name="T59" fmla="*/ 90 h 206"/>
              <a:gd name="T60" fmla="*/ 70 w 259"/>
              <a:gd name="T61" fmla="*/ 173 h 206"/>
              <a:gd name="T62" fmla="*/ 90 w 259"/>
              <a:gd name="T63" fmla="*/ 136 h 206"/>
              <a:gd name="T64" fmla="*/ 89 w 259"/>
              <a:gd name="T65" fmla="*/ 152 h 206"/>
              <a:gd name="T66" fmla="*/ 89 w 259"/>
              <a:gd name="T67" fmla="*/ 168 h 206"/>
              <a:gd name="T68" fmla="*/ 94 w 259"/>
              <a:gd name="T69" fmla="*/ 187 h 206"/>
              <a:gd name="T70" fmla="*/ 70 w 259"/>
              <a:gd name="T71" fmla="*/ 196 h 206"/>
              <a:gd name="T72" fmla="*/ 118 w 259"/>
              <a:gd name="T73" fmla="*/ 126 h 206"/>
              <a:gd name="T74" fmla="*/ 152 w 259"/>
              <a:gd name="T75" fmla="*/ 114 h 206"/>
              <a:gd name="T76" fmla="*/ 152 w 259"/>
              <a:gd name="T77" fmla="*/ 105 h 206"/>
              <a:gd name="T78" fmla="*/ 118 w 259"/>
              <a:gd name="T79" fmla="*/ 77 h 206"/>
              <a:gd name="T80" fmla="*/ 157 w 259"/>
              <a:gd name="T81" fmla="*/ 72 h 206"/>
              <a:gd name="T82" fmla="*/ 118 w 259"/>
              <a:gd name="T83" fmla="*/ 67 h 206"/>
              <a:gd name="T84" fmla="*/ 131 w 259"/>
              <a:gd name="T85" fmla="*/ 55 h 206"/>
              <a:gd name="T86" fmla="*/ 207 w 259"/>
              <a:gd name="T87" fmla="*/ 147 h 206"/>
              <a:gd name="T88" fmla="*/ 224 w 259"/>
              <a:gd name="T89" fmla="*/ 175 h 206"/>
              <a:gd name="T90" fmla="*/ 216 w 259"/>
              <a:gd name="T91" fmla="*/ 17 h 206"/>
              <a:gd name="T92" fmla="*/ 233 w 259"/>
              <a:gd name="T93" fmla="*/ 17 h 206"/>
              <a:gd name="T94" fmla="*/ 233 w 259"/>
              <a:gd name="T95" fmla="*/ 61 h 206"/>
              <a:gd name="T96" fmla="*/ 233 w 259"/>
              <a:gd name="T97" fmla="*/ 121 h 206"/>
              <a:gd name="T98" fmla="*/ 224 w 259"/>
              <a:gd name="T99" fmla="*/ 175 h 206"/>
              <a:gd name="T100" fmla="*/ 250 w 259"/>
              <a:gd name="T101" fmla="*/ 90 h 206"/>
              <a:gd name="T102" fmla="*/ 242 w 259"/>
              <a:gd name="T103" fmla="*/ 7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9" h="206">
                <a:moveTo>
                  <a:pt x="259" y="90"/>
                </a:moveTo>
                <a:cubicBezTo>
                  <a:pt x="259" y="77"/>
                  <a:pt x="253" y="65"/>
                  <a:pt x="242" y="58"/>
                </a:cubicBezTo>
                <a:cubicBezTo>
                  <a:pt x="242" y="17"/>
                  <a:pt x="242" y="17"/>
                  <a:pt x="242" y="17"/>
                </a:cubicBezTo>
                <a:cubicBezTo>
                  <a:pt x="242" y="8"/>
                  <a:pt x="234" y="0"/>
                  <a:pt x="224" y="0"/>
                </a:cubicBezTo>
                <a:cubicBezTo>
                  <a:pt x="214" y="0"/>
                  <a:pt x="207" y="8"/>
                  <a:pt x="207" y="17"/>
                </a:cubicBezTo>
                <a:cubicBezTo>
                  <a:pt x="207" y="22"/>
                  <a:pt x="207" y="22"/>
                  <a:pt x="207" y="22"/>
                </a:cubicBezTo>
                <a:cubicBezTo>
                  <a:pt x="202" y="27"/>
                  <a:pt x="180" y="46"/>
                  <a:pt x="131" y="46"/>
                </a:cubicBezTo>
                <a:cubicBezTo>
                  <a:pt x="113" y="46"/>
                  <a:pt x="113" y="46"/>
                  <a:pt x="113" y="46"/>
                </a:cubicBezTo>
                <a:cubicBezTo>
                  <a:pt x="113" y="46"/>
                  <a:pt x="113" y="46"/>
                  <a:pt x="113" y="46"/>
                </a:cubicBezTo>
                <a:cubicBezTo>
                  <a:pt x="113" y="46"/>
                  <a:pt x="113" y="46"/>
                  <a:pt x="113" y="46"/>
                </a:cubicBezTo>
                <a:cubicBezTo>
                  <a:pt x="44" y="46"/>
                  <a:pt x="44" y="46"/>
                  <a:pt x="44" y="46"/>
                </a:cubicBezTo>
                <a:cubicBezTo>
                  <a:pt x="44" y="46"/>
                  <a:pt x="44" y="46"/>
                  <a:pt x="44" y="46"/>
                </a:cubicBezTo>
                <a:cubicBezTo>
                  <a:pt x="44" y="46"/>
                  <a:pt x="44" y="46"/>
                  <a:pt x="44" y="46"/>
                </a:cubicBezTo>
                <a:cubicBezTo>
                  <a:pt x="20" y="46"/>
                  <a:pt x="0" y="66"/>
                  <a:pt x="0" y="90"/>
                </a:cubicBezTo>
                <a:cubicBezTo>
                  <a:pt x="0" y="114"/>
                  <a:pt x="20" y="135"/>
                  <a:pt x="43" y="136"/>
                </a:cubicBezTo>
                <a:cubicBezTo>
                  <a:pt x="47" y="138"/>
                  <a:pt x="61" y="150"/>
                  <a:pt x="61" y="173"/>
                </a:cubicBezTo>
                <a:cubicBezTo>
                  <a:pt x="61" y="201"/>
                  <a:pt x="61" y="201"/>
                  <a:pt x="61" y="201"/>
                </a:cubicBezTo>
                <a:cubicBezTo>
                  <a:pt x="61" y="204"/>
                  <a:pt x="63" y="206"/>
                  <a:pt x="66" y="206"/>
                </a:cubicBezTo>
                <a:cubicBezTo>
                  <a:pt x="99" y="206"/>
                  <a:pt x="99" y="206"/>
                  <a:pt x="99" y="206"/>
                </a:cubicBezTo>
                <a:cubicBezTo>
                  <a:pt x="102" y="206"/>
                  <a:pt x="104" y="204"/>
                  <a:pt x="104" y="201"/>
                </a:cubicBezTo>
                <a:cubicBezTo>
                  <a:pt x="104" y="184"/>
                  <a:pt x="104" y="184"/>
                  <a:pt x="104" y="184"/>
                </a:cubicBezTo>
                <a:cubicBezTo>
                  <a:pt x="104" y="181"/>
                  <a:pt x="102" y="179"/>
                  <a:pt x="99" y="179"/>
                </a:cubicBezTo>
                <a:cubicBezTo>
                  <a:pt x="97" y="179"/>
                  <a:pt x="96" y="177"/>
                  <a:pt x="96" y="176"/>
                </a:cubicBezTo>
                <a:cubicBezTo>
                  <a:pt x="96" y="174"/>
                  <a:pt x="97" y="172"/>
                  <a:pt x="99" y="172"/>
                </a:cubicBezTo>
                <a:cubicBezTo>
                  <a:pt x="102" y="172"/>
                  <a:pt x="104" y="170"/>
                  <a:pt x="104" y="168"/>
                </a:cubicBezTo>
                <a:cubicBezTo>
                  <a:pt x="104" y="165"/>
                  <a:pt x="102" y="163"/>
                  <a:pt x="99" y="163"/>
                </a:cubicBezTo>
                <a:cubicBezTo>
                  <a:pt x="97" y="163"/>
                  <a:pt x="96" y="162"/>
                  <a:pt x="96" y="160"/>
                </a:cubicBezTo>
                <a:cubicBezTo>
                  <a:pt x="96" y="158"/>
                  <a:pt x="97" y="157"/>
                  <a:pt x="99" y="157"/>
                </a:cubicBezTo>
                <a:cubicBezTo>
                  <a:pt x="102" y="157"/>
                  <a:pt x="104" y="155"/>
                  <a:pt x="104" y="152"/>
                </a:cubicBezTo>
                <a:cubicBezTo>
                  <a:pt x="104" y="149"/>
                  <a:pt x="102" y="147"/>
                  <a:pt x="99" y="147"/>
                </a:cubicBezTo>
                <a:cubicBezTo>
                  <a:pt x="97" y="147"/>
                  <a:pt x="96" y="146"/>
                  <a:pt x="96" y="144"/>
                </a:cubicBezTo>
                <a:cubicBezTo>
                  <a:pt x="96" y="142"/>
                  <a:pt x="97" y="141"/>
                  <a:pt x="99" y="141"/>
                </a:cubicBezTo>
                <a:cubicBezTo>
                  <a:pt x="99" y="141"/>
                  <a:pt x="99" y="141"/>
                  <a:pt x="99" y="141"/>
                </a:cubicBezTo>
                <a:cubicBezTo>
                  <a:pt x="102" y="141"/>
                  <a:pt x="104" y="139"/>
                  <a:pt x="104" y="136"/>
                </a:cubicBezTo>
                <a:cubicBezTo>
                  <a:pt x="104" y="136"/>
                  <a:pt x="104" y="136"/>
                  <a:pt x="104" y="136"/>
                </a:cubicBezTo>
                <a:cubicBezTo>
                  <a:pt x="131" y="136"/>
                  <a:pt x="131" y="136"/>
                  <a:pt x="131" y="136"/>
                </a:cubicBezTo>
                <a:cubicBezTo>
                  <a:pt x="180" y="136"/>
                  <a:pt x="202" y="155"/>
                  <a:pt x="207" y="160"/>
                </a:cubicBezTo>
                <a:cubicBezTo>
                  <a:pt x="207" y="166"/>
                  <a:pt x="207" y="166"/>
                  <a:pt x="207" y="166"/>
                </a:cubicBezTo>
                <a:cubicBezTo>
                  <a:pt x="207" y="176"/>
                  <a:pt x="214" y="184"/>
                  <a:pt x="224" y="184"/>
                </a:cubicBezTo>
                <a:cubicBezTo>
                  <a:pt x="234" y="184"/>
                  <a:pt x="242" y="176"/>
                  <a:pt x="242" y="166"/>
                </a:cubicBezTo>
                <a:cubicBezTo>
                  <a:pt x="242" y="123"/>
                  <a:pt x="242" y="123"/>
                  <a:pt x="242" y="123"/>
                </a:cubicBezTo>
                <a:cubicBezTo>
                  <a:pt x="253" y="116"/>
                  <a:pt x="259" y="103"/>
                  <a:pt x="259" y="90"/>
                </a:cubicBezTo>
                <a:close/>
                <a:moveTo>
                  <a:pt x="9" y="90"/>
                </a:moveTo>
                <a:cubicBezTo>
                  <a:pt x="9" y="71"/>
                  <a:pt x="25" y="55"/>
                  <a:pt x="44" y="55"/>
                </a:cubicBezTo>
                <a:cubicBezTo>
                  <a:pt x="44" y="55"/>
                  <a:pt x="44" y="55"/>
                  <a:pt x="44" y="55"/>
                </a:cubicBezTo>
                <a:cubicBezTo>
                  <a:pt x="44" y="55"/>
                  <a:pt x="44" y="55"/>
                  <a:pt x="44" y="55"/>
                </a:cubicBezTo>
                <a:cubicBezTo>
                  <a:pt x="109" y="55"/>
                  <a:pt x="109" y="55"/>
                  <a:pt x="109" y="55"/>
                </a:cubicBezTo>
                <a:cubicBezTo>
                  <a:pt x="109" y="67"/>
                  <a:pt x="109" y="67"/>
                  <a:pt x="109" y="67"/>
                </a:cubicBezTo>
                <a:cubicBezTo>
                  <a:pt x="82" y="67"/>
                  <a:pt x="82" y="67"/>
                  <a:pt x="82" y="67"/>
                </a:cubicBezTo>
                <a:cubicBezTo>
                  <a:pt x="79" y="67"/>
                  <a:pt x="77" y="69"/>
                  <a:pt x="77" y="72"/>
                </a:cubicBezTo>
                <a:cubicBezTo>
                  <a:pt x="77" y="74"/>
                  <a:pt x="79" y="77"/>
                  <a:pt x="82" y="77"/>
                </a:cubicBezTo>
                <a:cubicBezTo>
                  <a:pt x="109" y="77"/>
                  <a:pt x="109" y="77"/>
                  <a:pt x="109" y="77"/>
                </a:cubicBezTo>
                <a:cubicBezTo>
                  <a:pt x="109" y="105"/>
                  <a:pt x="109" y="105"/>
                  <a:pt x="109" y="105"/>
                </a:cubicBezTo>
                <a:cubicBezTo>
                  <a:pt x="82" y="105"/>
                  <a:pt x="82" y="105"/>
                  <a:pt x="82" y="105"/>
                </a:cubicBezTo>
                <a:cubicBezTo>
                  <a:pt x="79" y="105"/>
                  <a:pt x="77" y="107"/>
                  <a:pt x="77" y="110"/>
                </a:cubicBezTo>
                <a:cubicBezTo>
                  <a:pt x="77" y="112"/>
                  <a:pt x="79" y="114"/>
                  <a:pt x="82" y="114"/>
                </a:cubicBezTo>
                <a:cubicBezTo>
                  <a:pt x="109" y="114"/>
                  <a:pt x="109" y="114"/>
                  <a:pt x="109" y="114"/>
                </a:cubicBezTo>
                <a:cubicBezTo>
                  <a:pt x="109" y="126"/>
                  <a:pt x="109" y="126"/>
                  <a:pt x="109" y="126"/>
                </a:cubicBezTo>
                <a:cubicBezTo>
                  <a:pt x="44" y="126"/>
                  <a:pt x="44" y="126"/>
                  <a:pt x="44" y="126"/>
                </a:cubicBezTo>
                <a:cubicBezTo>
                  <a:pt x="25" y="126"/>
                  <a:pt x="9" y="110"/>
                  <a:pt x="9" y="90"/>
                </a:cubicBezTo>
                <a:close/>
                <a:moveTo>
                  <a:pt x="70" y="196"/>
                </a:moveTo>
                <a:cubicBezTo>
                  <a:pt x="70" y="173"/>
                  <a:pt x="70" y="173"/>
                  <a:pt x="70" y="173"/>
                </a:cubicBezTo>
                <a:cubicBezTo>
                  <a:pt x="70" y="155"/>
                  <a:pt x="63" y="143"/>
                  <a:pt x="57" y="136"/>
                </a:cubicBezTo>
                <a:cubicBezTo>
                  <a:pt x="90" y="136"/>
                  <a:pt x="90" y="136"/>
                  <a:pt x="90" y="136"/>
                </a:cubicBezTo>
                <a:cubicBezTo>
                  <a:pt x="88" y="138"/>
                  <a:pt x="87" y="141"/>
                  <a:pt x="87" y="144"/>
                </a:cubicBezTo>
                <a:cubicBezTo>
                  <a:pt x="87" y="147"/>
                  <a:pt x="88" y="150"/>
                  <a:pt x="89" y="152"/>
                </a:cubicBezTo>
                <a:cubicBezTo>
                  <a:pt x="88" y="154"/>
                  <a:pt x="87" y="157"/>
                  <a:pt x="87" y="160"/>
                </a:cubicBezTo>
                <a:cubicBezTo>
                  <a:pt x="87" y="163"/>
                  <a:pt x="88" y="166"/>
                  <a:pt x="89" y="168"/>
                </a:cubicBezTo>
                <a:cubicBezTo>
                  <a:pt x="88" y="170"/>
                  <a:pt x="87" y="173"/>
                  <a:pt x="87" y="176"/>
                </a:cubicBezTo>
                <a:cubicBezTo>
                  <a:pt x="87" y="181"/>
                  <a:pt x="90" y="185"/>
                  <a:pt x="94" y="187"/>
                </a:cubicBezTo>
                <a:cubicBezTo>
                  <a:pt x="94" y="196"/>
                  <a:pt x="94" y="196"/>
                  <a:pt x="94" y="196"/>
                </a:cubicBezTo>
                <a:lnTo>
                  <a:pt x="70" y="196"/>
                </a:lnTo>
                <a:close/>
                <a:moveTo>
                  <a:pt x="131" y="126"/>
                </a:moveTo>
                <a:cubicBezTo>
                  <a:pt x="118" y="126"/>
                  <a:pt x="118" y="126"/>
                  <a:pt x="118" y="126"/>
                </a:cubicBezTo>
                <a:cubicBezTo>
                  <a:pt x="118" y="114"/>
                  <a:pt x="118" y="114"/>
                  <a:pt x="118" y="114"/>
                </a:cubicBezTo>
                <a:cubicBezTo>
                  <a:pt x="152" y="114"/>
                  <a:pt x="152" y="114"/>
                  <a:pt x="152" y="114"/>
                </a:cubicBezTo>
                <a:cubicBezTo>
                  <a:pt x="155" y="114"/>
                  <a:pt x="157" y="112"/>
                  <a:pt x="157" y="110"/>
                </a:cubicBezTo>
                <a:cubicBezTo>
                  <a:pt x="157" y="107"/>
                  <a:pt x="155" y="105"/>
                  <a:pt x="152" y="105"/>
                </a:cubicBezTo>
                <a:cubicBezTo>
                  <a:pt x="118" y="105"/>
                  <a:pt x="118" y="105"/>
                  <a:pt x="118" y="105"/>
                </a:cubicBezTo>
                <a:cubicBezTo>
                  <a:pt x="118" y="77"/>
                  <a:pt x="118" y="77"/>
                  <a:pt x="118" y="77"/>
                </a:cubicBezTo>
                <a:cubicBezTo>
                  <a:pt x="152" y="77"/>
                  <a:pt x="152" y="77"/>
                  <a:pt x="152" y="77"/>
                </a:cubicBezTo>
                <a:cubicBezTo>
                  <a:pt x="155" y="77"/>
                  <a:pt x="157" y="74"/>
                  <a:pt x="157" y="72"/>
                </a:cubicBezTo>
                <a:cubicBezTo>
                  <a:pt x="157" y="69"/>
                  <a:pt x="155" y="67"/>
                  <a:pt x="152" y="67"/>
                </a:cubicBezTo>
                <a:cubicBezTo>
                  <a:pt x="118" y="67"/>
                  <a:pt x="118" y="67"/>
                  <a:pt x="118" y="67"/>
                </a:cubicBezTo>
                <a:cubicBezTo>
                  <a:pt x="118" y="55"/>
                  <a:pt x="118" y="55"/>
                  <a:pt x="118" y="55"/>
                </a:cubicBezTo>
                <a:cubicBezTo>
                  <a:pt x="131" y="55"/>
                  <a:pt x="131" y="55"/>
                  <a:pt x="131" y="55"/>
                </a:cubicBezTo>
                <a:cubicBezTo>
                  <a:pt x="172" y="55"/>
                  <a:pt x="195" y="42"/>
                  <a:pt x="207" y="34"/>
                </a:cubicBezTo>
                <a:cubicBezTo>
                  <a:pt x="207" y="147"/>
                  <a:pt x="207" y="147"/>
                  <a:pt x="207" y="147"/>
                </a:cubicBezTo>
                <a:cubicBezTo>
                  <a:pt x="195" y="139"/>
                  <a:pt x="172" y="126"/>
                  <a:pt x="131" y="126"/>
                </a:cubicBezTo>
                <a:close/>
                <a:moveTo>
                  <a:pt x="224" y="175"/>
                </a:moveTo>
                <a:cubicBezTo>
                  <a:pt x="220" y="175"/>
                  <a:pt x="216" y="171"/>
                  <a:pt x="216" y="166"/>
                </a:cubicBezTo>
                <a:cubicBezTo>
                  <a:pt x="216" y="17"/>
                  <a:pt x="216" y="17"/>
                  <a:pt x="216" y="17"/>
                </a:cubicBezTo>
                <a:cubicBezTo>
                  <a:pt x="216" y="13"/>
                  <a:pt x="220" y="9"/>
                  <a:pt x="224" y="9"/>
                </a:cubicBezTo>
                <a:cubicBezTo>
                  <a:pt x="229" y="9"/>
                  <a:pt x="233" y="13"/>
                  <a:pt x="233" y="17"/>
                </a:cubicBezTo>
                <a:cubicBezTo>
                  <a:pt x="233" y="60"/>
                  <a:pt x="233" y="60"/>
                  <a:pt x="233" y="60"/>
                </a:cubicBezTo>
                <a:cubicBezTo>
                  <a:pt x="233" y="60"/>
                  <a:pt x="233" y="61"/>
                  <a:pt x="233" y="61"/>
                </a:cubicBezTo>
                <a:cubicBezTo>
                  <a:pt x="233" y="120"/>
                  <a:pt x="233" y="120"/>
                  <a:pt x="233" y="120"/>
                </a:cubicBezTo>
                <a:cubicBezTo>
                  <a:pt x="233" y="120"/>
                  <a:pt x="233" y="121"/>
                  <a:pt x="233" y="121"/>
                </a:cubicBezTo>
                <a:cubicBezTo>
                  <a:pt x="233" y="166"/>
                  <a:pt x="233" y="166"/>
                  <a:pt x="233" y="166"/>
                </a:cubicBezTo>
                <a:cubicBezTo>
                  <a:pt x="233" y="171"/>
                  <a:pt x="229" y="175"/>
                  <a:pt x="224" y="175"/>
                </a:cubicBezTo>
                <a:close/>
                <a:moveTo>
                  <a:pt x="242" y="70"/>
                </a:moveTo>
                <a:cubicBezTo>
                  <a:pt x="247" y="76"/>
                  <a:pt x="250" y="83"/>
                  <a:pt x="250" y="90"/>
                </a:cubicBezTo>
                <a:cubicBezTo>
                  <a:pt x="250" y="98"/>
                  <a:pt x="247" y="105"/>
                  <a:pt x="242" y="111"/>
                </a:cubicBezTo>
                <a:lnTo>
                  <a:pt x="242" y="7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70" name="Group 69">
            <a:extLst>
              <a:ext uri="{FF2B5EF4-FFF2-40B4-BE49-F238E27FC236}">
                <a16:creationId xmlns:a16="http://schemas.microsoft.com/office/drawing/2014/main" id="{626CA48F-B98E-4DA4-A116-9B32124D8302}"/>
              </a:ext>
            </a:extLst>
          </p:cNvPr>
          <p:cNvGrpSpPr/>
          <p:nvPr/>
        </p:nvGrpSpPr>
        <p:grpSpPr>
          <a:xfrm>
            <a:off x="4800376" y="5314061"/>
            <a:ext cx="2662179" cy="1221292"/>
            <a:chOff x="1182219" y="5185420"/>
            <a:chExt cx="2662179" cy="1221292"/>
          </a:xfrm>
        </p:grpSpPr>
        <p:sp>
          <p:nvSpPr>
            <p:cNvPr id="26" name="TextBox 25">
              <a:extLst>
                <a:ext uri="{FF2B5EF4-FFF2-40B4-BE49-F238E27FC236}">
                  <a16:creationId xmlns:a16="http://schemas.microsoft.com/office/drawing/2014/main" id="{6B2CDA90-B2F1-40DE-B3E7-9213BFB966D7}"/>
                </a:ext>
              </a:extLst>
            </p:cNvPr>
            <p:cNvSpPr txBox="1"/>
            <p:nvPr/>
          </p:nvSpPr>
          <p:spPr>
            <a:xfrm>
              <a:off x="1182219" y="5185420"/>
              <a:ext cx="2371547" cy="215444"/>
            </a:xfrm>
            <a:prstGeom prst="rect">
              <a:avLst/>
            </a:prstGeom>
            <a:noFill/>
          </p:spPr>
          <p:txBody>
            <a:bodyPr wrap="none" lIns="0" tIns="0" rIns="0" bIns="0" rtlCol="0">
              <a:spAutoFit/>
            </a:bodyPr>
            <a:lstStyle/>
            <a:p>
              <a:r>
                <a:rPr lang="en-US" sz="1400" b="1" spc="30" dirty="0">
                  <a:latin typeface="+mj-lt"/>
                </a:rPr>
                <a:t>TRADE: Let’s move some boxes </a:t>
              </a:r>
            </a:p>
          </p:txBody>
        </p:sp>
        <p:sp>
          <p:nvSpPr>
            <p:cNvPr id="27" name="TextBox 26">
              <a:extLst>
                <a:ext uri="{FF2B5EF4-FFF2-40B4-BE49-F238E27FC236}">
                  <a16:creationId xmlns:a16="http://schemas.microsoft.com/office/drawing/2014/main" id="{E27F3DB4-FE8A-421E-A14B-9923E580B3DA}"/>
                </a:ext>
              </a:extLst>
            </p:cNvPr>
            <p:cNvSpPr txBox="1"/>
            <p:nvPr/>
          </p:nvSpPr>
          <p:spPr>
            <a:xfrm>
              <a:off x="1182220" y="5500438"/>
              <a:ext cx="2662178" cy="906274"/>
            </a:xfrm>
            <a:prstGeom prst="rect">
              <a:avLst/>
            </a:prstGeom>
            <a:noFill/>
          </p:spPr>
          <p:txBody>
            <a:bodyPr wrap="square" lIns="0" tIns="0" rIns="0" bIns="0" rtlCol="0">
              <a:spAutoFit/>
            </a:bodyPr>
            <a:lstStyle/>
            <a:p>
              <a:pPr>
                <a:lnSpc>
                  <a:spcPct val="125000"/>
                </a:lnSpc>
              </a:pPr>
              <a:r>
                <a:rPr lang="en-US" sz="1200" dirty="0">
                  <a:solidFill>
                    <a:schemeClr val="tx2"/>
                  </a:solidFill>
                </a:rPr>
                <a:t>Samplings, ratings, award submissions, media quotes, trade shows, hospitality schools, distributor launches, trade newsletters, winemaker visits</a:t>
              </a:r>
              <a:endParaRPr lang="en-US" sz="1200" i="1" dirty="0">
                <a:solidFill>
                  <a:schemeClr val="tx2"/>
                </a:solidFill>
              </a:endParaRPr>
            </a:p>
          </p:txBody>
        </p:sp>
      </p:grpSp>
      <p:grpSp>
        <p:nvGrpSpPr>
          <p:cNvPr id="69" name="Group 68">
            <a:extLst>
              <a:ext uri="{FF2B5EF4-FFF2-40B4-BE49-F238E27FC236}">
                <a16:creationId xmlns:a16="http://schemas.microsoft.com/office/drawing/2014/main" id="{75847A7A-EC61-432E-ADB4-2C516B3B2FAF}"/>
              </a:ext>
            </a:extLst>
          </p:cNvPr>
          <p:cNvGrpSpPr/>
          <p:nvPr/>
        </p:nvGrpSpPr>
        <p:grpSpPr>
          <a:xfrm>
            <a:off x="1205411" y="5266506"/>
            <a:ext cx="2662179" cy="1221292"/>
            <a:chOff x="8347602" y="5185420"/>
            <a:chExt cx="2662179" cy="1221292"/>
          </a:xfrm>
        </p:grpSpPr>
        <p:sp>
          <p:nvSpPr>
            <p:cNvPr id="18" name="TextBox 17">
              <a:extLst>
                <a:ext uri="{FF2B5EF4-FFF2-40B4-BE49-F238E27FC236}">
                  <a16:creationId xmlns:a16="http://schemas.microsoft.com/office/drawing/2014/main" id="{E2EB6ED4-7499-4C30-A4DF-774A133EA0BF}"/>
                </a:ext>
              </a:extLst>
            </p:cNvPr>
            <p:cNvSpPr txBox="1"/>
            <p:nvPr/>
          </p:nvSpPr>
          <p:spPr>
            <a:xfrm>
              <a:off x="8347602" y="5185420"/>
              <a:ext cx="2625912" cy="215444"/>
            </a:xfrm>
            <a:prstGeom prst="rect">
              <a:avLst/>
            </a:prstGeom>
            <a:noFill/>
          </p:spPr>
          <p:txBody>
            <a:bodyPr wrap="none" lIns="0" tIns="0" rIns="0" bIns="0" rtlCol="0">
              <a:spAutoFit/>
            </a:bodyPr>
            <a:lstStyle/>
            <a:p>
              <a:r>
                <a:rPr lang="en-US" sz="1400" b="1" spc="30" dirty="0">
                  <a:latin typeface="+mj-lt"/>
                </a:rPr>
                <a:t>STRATEGY: Your goals are our goals</a:t>
              </a:r>
            </a:p>
          </p:txBody>
        </p:sp>
        <p:sp>
          <p:nvSpPr>
            <p:cNvPr id="19" name="TextBox 18">
              <a:extLst>
                <a:ext uri="{FF2B5EF4-FFF2-40B4-BE49-F238E27FC236}">
                  <a16:creationId xmlns:a16="http://schemas.microsoft.com/office/drawing/2014/main" id="{09F394F9-37DE-41A2-B50D-70D5C0C7388C}"/>
                </a:ext>
              </a:extLst>
            </p:cNvPr>
            <p:cNvSpPr txBox="1"/>
            <p:nvPr/>
          </p:nvSpPr>
          <p:spPr>
            <a:xfrm>
              <a:off x="8347602" y="5500438"/>
              <a:ext cx="2662179" cy="906274"/>
            </a:xfrm>
            <a:prstGeom prst="rect">
              <a:avLst/>
            </a:prstGeom>
            <a:noFill/>
          </p:spPr>
          <p:txBody>
            <a:bodyPr wrap="square" lIns="0" tIns="0" rIns="0" bIns="0" rtlCol="0">
              <a:spAutoFit/>
            </a:bodyPr>
            <a:lstStyle/>
            <a:p>
              <a:pPr>
                <a:lnSpc>
                  <a:spcPct val="125000"/>
                </a:lnSpc>
              </a:pPr>
              <a:r>
                <a:rPr lang="en-US" sz="1200" dirty="0">
                  <a:solidFill>
                    <a:schemeClr val="tx2"/>
                  </a:solidFill>
                </a:rPr>
                <a:t>Deussen PR campaigns exist to brand and corporate goals. It is not just PR for PR’s sake: we are here to move the needle on awareness and sales.</a:t>
              </a:r>
            </a:p>
          </p:txBody>
        </p:sp>
      </p:grpSp>
      <p:grpSp>
        <p:nvGrpSpPr>
          <p:cNvPr id="52" name="Group 51">
            <a:extLst>
              <a:ext uri="{FF2B5EF4-FFF2-40B4-BE49-F238E27FC236}">
                <a16:creationId xmlns:a16="http://schemas.microsoft.com/office/drawing/2014/main" id="{76F757BB-4D85-4DAA-83DB-F173BF765359}"/>
              </a:ext>
            </a:extLst>
          </p:cNvPr>
          <p:cNvGrpSpPr/>
          <p:nvPr/>
        </p:nvGrpSpPr>
        <p:grpSpPr>
          <a:xfrm>
            <a:off x="1205411" y="4623442"/>
            <a:ext cx="397027" cy="488379"/>
            <a:chOff x="9934575" y="3549651"/>
            <a:chExt cx="538163" cy="661988"/>
          </a:xfrm>
          <a:solidFill>
            <a:schemeClr val="tx1"/>
          </a:solidFill>
        </p:grpSpPr>
        <p:sp>
          <p:nvSpPr>
            <p:cNvPr id="53" name="Freeform 156">
              <a:extLst>
                <a:ext uri="{FF2B5EF4-FFF2-40B4-BE49-F238E27FC236}">
                  <a16:creationId xmlns:a16="http://schemas.microsoft.com/office/drawing/2014/main" id="{17DA6508-B96E-4B4C-9078-8B9B757863D4}"/>
                </a:ext>
              </a:extLst>
            </p:cNvPr>
            <p:cNvSpPr>
              <a:spLocks noEditPoints="1"/>
            </p:cNvSpPr>
            <p:nvPr/>
          </p:nvSpPr>
          <p:spPr bwMode="auto">
            <a:xfrm>
              <a:off x="9934575" y="3549651"/>
              <a:ext cx="538163" cy="661988"/>
            </a:xfrm>
            <a:custGeom>
              <a:avLst/>
              <a:gdLst>
                <a:gd name="T0" fmla="*/ 137 w 163"/>
                <a:gd name="T1" fmla="*/ 59 h 201"/>
                <a:gd name="T2" fmla="*/ 145 w 163"/>
                <a:gd name="T3" fmla="*/ 49 h 201"/>
                <a:gd name="T4" fmla="*/ 150 w 163"/>
                <a:gd name="T5" fmla="*/ 53 h 201"/>
                <a:gd name="T6" fmla="*/ 153 w 163"/>
                <a:gd name="T7" fmla="*/ 54 h 201"/>
                <a:gd name="T8" fmla="*/ 157 w 163"/>
                <a:gd name="T9" fmla="*/ 52 h 201"/>
                <a:gd name="T10" fmla="*/ 156 w 163"/>
                <a:gd name="T11" fmla="*/ 46 h 201"/>
                <a:gd name="T12" fmla="*/ 140 w 163"/>
                <a:gd name="T13" fmla="*/ 33 h 201"/>
                <a:gd name="T14" fmla="*/ 133 w 163"/>
                <a:gd name="T15" fmla="*/ 33 h 201"/>
                <a:gd name="T16" fmla="*/ 134 w 163"/>
                <a:gd name="T17" fmla="*/ 40 h 201"/>
                <a:gd name="T18" fmla="*/ 138 w 163"/>
                <a:gd name="T19" fmla="*/ 43 h 201"/>
                <a:gd name="T20" fmla="*/ 129 w 163"/>
                <a:gd name="T21" fmla="*/ 54 h 201"/>
                <a:gd name="T22" fmla="*/ 102 w 163"/>
                <a:gd name="T23" fmla="*/ 41 h 201"/>
                <a:gd name="T24" fmla="*/ 102 w 163"/>
                <a:gd name="T25" fmla="*/ 28 h 201"/>
                <a:gd name="T26" fmla="*/ 115 w 163"/>
                <a:gd name="T27" fmla="*/ 28 h 201"/>
                <a:gd name="T28" fmla="*/ 120 w 163"/>
                <a:gd name="T29" fmla="*/ 24 h 201"/>
                <a:gd name="T30" fmla="*/ 120 w 163"/>
                <a:gd name="T31" fmla="*/ 4 h 201"/>
                <a:gd name="T32" fmla="*/ 115 w 163"/>
                <a:gd name="T33" fmla="*/ 0 h 201"/>
                <a:gd name="T34" fmla="*/ 48 w 163"/>
                <a:gd name="T35" fmla="*/ 0 h 201"/>
                <a:gd name="T36" fmla="*/ 44 w 163"/>
                <a:gd name="T37" fmla="*/ 4 h 201"/>
                <a:gd name="T38" fmla="*/ 44 w 163"/>
                <a:gd name="T39" fmla="*/ 24 h 201"/>
                <a:gd name="T40" fmla="*/ 48 w 163"/>
                <a:gd name="T41" fmla="*/ 28 h 201"/>
                <a:gd name="T42" fmla="*/ 62 w 163"/>
                <a:gd name="T43" fmla="*/ 28 h 201"/>
                <a:gd name="T44" fmla="*/ 62 w 163"/>
                <a:gd name="T45" fmla="*/ 41 h 201"/>
                <a:gd name="T46" fmla="*/ 34 w 163"/>
                <a:gd name="T47" fmla="*/ 54 h 201"/>
                <a:gd name="T48" fmla="*/ 26 w 163"/>
                <a:gd name="T49" fmla="*/ 43 h 201"/>
                <a:gd name="T50" fmla="*/ 30 w 163"/>
                <a:gd name="T51" fmla="*/ 40 h 201"/>
                <a:gd name="T52" fmla="*/ 30 w 163"/>
                <a:gd name="T53" fmla="*/ 33 h 201"/>
                <a:gd name="T54" fmla="*/ 24 w 163"/>
                <a:gd name="T55" fmla="*/ 33 h 201"/>
                <a:gd name="T56" fmla="*/ 8 w 163"/>
                <a:gd name="T57" fmla="*/ 46 h 201"/>
                <a:gd name="T58" fmla="*/ 7 w 163"/>
                <a:gd name="T59" fmla="*/ 52 h 201"/>
                <a:gd name="T60" fmla="*/ 10 w 163"/>
                <a:gd name="T61" fmla="*/ 54 h 201"/>
                <a:gd name="T62" fmla="*/ 13 w 163"/>
                <a:gd name="T63" fmla="*/ 53 h 201"/>
                <a:gd name="T64" fmla="*/ 18 w 163"/>
                <a:gd name="T65" fmla="*/ 49 h 201"/>
                <a:gd name="T66" fmla="*/ 27 w 163"/>
                <a:gd name="T67" fmla="*/ 59 h 201"/>
                <a:gd name="T68" fmla="*/ 0 w 163"/>
                <a:gd name="T69" fmla="*/ 120 h 201"/>
                <a:gd name="T70" fmla="*/ 82 w 163"/>
                <a:gd name="T71" fmla="*/ 201 h 201"/>
                <a:gd name="T72" fmla="*/ 163 w 163"/>
                <a:gd name="T73" fmla="*/ 120 h 201"/>
                <a:gd name="T74" fmla="*/ 137 w 163"/>
                <a:gd name="T75" fmla="*/ 59 h 201"/>
                <a:gd name="T76" fmla="*/ 53 w 163"/>
                <a:gd name="T77" fmla="*/ 9 h 201"/>
                <a:gd name="T78" fmla="*/ 111 w 163"/>
                <a:gd name="T79" fmla="*/ 9 h 201"/>
                <a:gd name="T80" fmla="*/ 111 w 163"/>
                <a:gd name="T81" fmla="*/ 19 h 201"/>
                <a:gd name="T82" fmla="*/ 97 w 163"/>
                <a:gd name="T83" fmla="*/ 19 h 201"/>
                <a:gd name="T84" fmla="*/ 66 w 163"/>
                <a:gd name="T85" fmla="*/ 19 h 201"/>
                <a:gd name="T86" fmla="*/ 53 w 163"/>
                <a:gd name="T87" fmla="*/ 19 h 201"/>
                <a:gd name="T88" fmla="*/ 53 w 163"/>
                <a:gd name="T89" fmla="*/ 9 h 201"/>
                <a:gd name="T90" fmla="*/ 71 w 163"/>
                <a:gd name="T91" fmla="*/ 28 h 201"/>
                <a:gd name="T92" fmla="*/ 92 w 163"/>
                <a:gd name="T93" fmla="*/ 28 h 201"/>
                <a:gd name="T94" fmla="*/ 92 w 163"/>
                <a:gd name="T95" fmla="*/ 39 h 201"/>
                <a:gd name="T96" fmla="*/ 82 w 163"/>
                <a:gd name="T97" fmla="*/ 38 h 201"/>
                <a:gd name="T98" fmla="*/ 71 w 163"/>
                <a:gd name="T99" fmla="*/ 39 h 201"/>
                <a:gd name="T100" fmla="*/ 71 w 163"/>
                <a:gd name="T101" fmla="*/ 28 h 201"/>
                <a:gd name="T102" fmla="*/ 82 w 163"/>
                <a:gd name="T103" fmla="*/ 192 h 201"/>
                <a:gd name="T104" fmla="*/ 9 w 163"/>
                <a:gd name="T105" fmla="*/ 120 h 201"/>
                <a:gd name="T106" fmla="*/ 67 w 163"/>
                <a:gd name="T107" fmla="*/ 49 h 201"/>
                <a:gd name="T108" fmla="*/ 68 w 163"/>
                <a:gd name="T109" fmla="*/ 49 h 201"/>
                <a:gd name="T110" fmla="*/ 82 w 163"/>
                <a:gd name="T111" fmla="*/ 47 h 201"/>
                <a:gd name="T112" fmla="*/ 154 w 163"/>
                <a:gd name="T113" fmla="*/ 120 h 201"/>
                <a:gd name="T114" fmla="*/ 82 w 163"/>
                <a:gd name="T115" fmla="*/ 19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201">
                  <a:moveTo>
                    <a:pt x="137" y="59"/>
                  </a:moveTo>
                  <a:cubicBezTo>
                    <a:pt x="145" y="49"/>
                    <a:pt x="145" y="49"/>
                    <a:pt x="145" y="49"/>
                  </a:cubicBezTo>
                  <a:cubicBezTo>
                    <a:pt x="150" y="53"/>
                    <a:pt x="150" y="53"/>
                    <a:pt x="150" y="53"/>
                  </a:cubicBezTo>
                  <a:cubicBezTo>
                    <a:pt x="151" y="54"/>
                    <a:pt x="152" y="54"/>
                    <a:pt x="153" y="54"/>
                  </a:cubicBezTo>
                  <a:cubicBezTo>
                    <a:pt x="154" y="54"/>
                    <a:pt x="156" y="53"/>
                    <a:pt x="157" y="52"/>
                  </a:cubicBezTo>
                  <a:cubicBezTo>
                    <a:pt x="158" y="50"/>
                    <a:pt x="158" y="47"/>
                    <a:pt x="156" y="46"/>
                  </a:cubicBezTo>
                  <a:cubicBezTo>
                    <a:pt x="140" y="33"/>
                    <a:pt x="140" y="33"/>
                    <a:pt x="140" y="33"/>
                  </a:cubicBezTo>
                  <a:cubicBezTo>
                    <a:pt x="138" y="31"/>
                    <a:pt x="135" y="31"/>
                    <a:pt x="133" y="33"/>
                  </a:cubicBezTo>
                  <a:cubicBezTo>
                    <a:pt x="131" y="35"/>
                    <a:pt x="132" y="38"/>
                    <a:pt x="134" y="40"/>
                  </a:cubicBezTo>
                  <a:cubicBezTo>
                    <a:pt x="138" y="43"/>
                    <a:pt x="138" y="43"/>
                    <a:pt x="138" y="43"/>
                  </a:cubicBezTo>
                  <a:cubicBezTo>
                    <a:pt x="129" y="54"/>
                    <a:pt x="129" y="54"/>
                    <a:pt x="129" y="54"/>
                  </a:cubicBezTo>
                  <a:cubicBezTo>
                    <a:pt x="121" y="48"/>
                    <a:pt x="112" y="43"/>
                    <a:pt x="102" y="41"/>
                  </a:cubicBezTo>
                  <a:cubicBezTo>
                    <a:pt x="102" y="28"/>
                    <a:pt x="102" y="28"/>
                    <a:pt x="102" y="28"/>
                  </a:cubicBezTo>
                  <a:cubicBezTo>
                    <a:pt x="115" y="28"/>
                    <a:pt x="115" y="28"/>
                    <a:pt x="115" y="28"/>
                  </a:cubicBezTo>
                  <a:cubicBezTo>
                    <a:pt x="118" y="28"/>
                    <a:pt x="120" y="26"/>
                    <a:pt x="120" y="24"/>
                  </a:cubicBezTo>
                  <a:cubicBezTo>
                    <a:pt x="120" y="4"/>
                    <a:pt x="120" y="4"/>
                    <a:pt x="120" y="4"/>
                  </a:cubicBezTo>
                  <a:cubicBezTo>
                    <a:pt x="120" y="2"/>
                    <a:pt x="118" y="0"/>
                    <a:pt x="115" y="0"/>
                  </a:cubicBezTo>
                  <a:cubicBezTo>
                    <a:pt x="48" y="0"/>
                    <a:pt x="48" y="0"/>
                    <a:pt x="48" y="0"/>
                  </a:cubicBezTo>
                  <a:cubicBezTo>
                    <a:pt x="46" y="0"/>
                    <a:pt x="44" y="2"/>
                    <a:pt x="44" y="4"/>
                  </a:cubicBezTo>
                  <a:cubicBezTo>
                    <a:pt x="44" y="24"/>
                    <a:pt x="44" y="24"/>
                    <a:pt x="44" y="24"/>
                  </a:cubicBezTo>
                  <a:cubicBezTo>
                    <a:pt x="44" y="26"/>
                    <a:pt x="46" y="28"/>
                    <a:pt x="48" y="28"/>
                  </a:cubicBezTo>
                  <a:cubicBezTo>
                    <a:pt x="62" y="28"/>
                    <a:pt x="62" y="28"/>
                    <a:pt x="62" y="28"/>
                  </a:cubicBezTo>
                  <a:cubicBezTo>
                    <a:pt x="62" y="41"/>
                    <a:pt x="62" y="41"/>
                    <a:pt x="62" y="41"/>
                  </a:cubicBezTo>
                  <a:cubicBezTo>
                    <a:pt x="52" y="43"/>
                    <a:pt x="42" y="48"/>
                    <a:pt x="34" y="54"/>
                  </a:cubicBezTo>
                  <a:cubicBezTo>
                    <a:pt x="26" y="43"/>
                    <a:pt x="26" y="43"/>
                    <a:pt x="26" y="43"/>
                  </a:cubicBezTo>
                  <a:cubicBezTo>
                    <a:pt x="30" y="40"/>
                    <a:pt x="30" y="40"/>
                    <a:pt x="30" y="40"/>
                  </a:cubicBezTo>
                  <a:cubicBezTo>
                    <a:pt x="32" y="38"/>
                    <a:pt x="32" y="35"/>
                    <a:pt x="30" y="33"/>
                  </a:cubicBezTo>
                  <a:cubicBezTo>
                    <a:pt x="29" y="31"/>
                    <a:pt x="26" y="31"/>
                    <a:pt x="24" y="33"/>
                  </a:cubicBezTo>
                  <a:cubicBezTo>
                    <a:pt x="8" y="46"/>
                    <a:pt x="8" y="46"/>
                    <a:pt x="8" y="46"/>
                  </a:cubicBezTo>
                  <a:cubicBezTo>
                    <a:pt x="6" y="48"/>
                    <a:pt x="5" y="50"/>
                    <a:pt x="7" y="52"/>
                  </a:cubicBezTo>
                  <a:cubicBezTo>
                    <a:pt x="8" y="54"/>
                    <a:pt x="9" y="54"/>
                    <a:pt x="10" y="54"/>
                  </a:cubicBezTo>
                  <a:cubicBezTo>
                    <a:pt x="11" y="54"/>
                    <a:pt x="13" y="54"/>
                    <a:pt x="13" y="53"/>
                  </a:cubicBezTo>
                  <a:cubicBezTo>
                    <a:pt x="18" y="49"/>
                    <a:pt x="18" y="49"/>
                    <a:pt x="18" y="49"/>
                  </a:cubicBezTo>
                  <a:cubicBezTo>
                    <a:pt x="27" y="59"/>
                    <a:pt x="27" y="59"/>
                    <a:pt x="27" y="59"/>
                  </a:cubicBezTo>
                  <a:cubicBezTo>
                    <a:pt x="10" y="74"/>
                    <a:pt x="0" y="96"/>
                    <a:pt x="0" y="120"/>
                  </a:cubicBezTo>
                  <a:cubicBezTo>
                    <a:pt x="0" y="165"/>
                    <a:pt x="37" y="201"/>
                    <a:pt x="82" y="201"/>
                  </a:cubicBezTo>
                  <a:cubicBezTo>
                    <a:pt x="127" y="201"/>
                    <a:pt x="163" y="165"/>
                    <a:pt x="163" y="120"/>
                  </a:cubicBezTo>
                  <a:cubicBezTo>
                    <a:pt x="163" y="96"/>
                    <a:pt x="153" y="74"/>
                    <a:pt x="137" y="59"/>
                  </a:cubicBezTo>
                  <a:close/>
                  <a:moveTo>
                    <a:pt x="53" y="9"/>
                  </a:moveTo>
                  <a:cubicBezTo>
                    <a:pt x="111" y="9"/>
                    <a:pt x="111" y="9"/>
                    <a:pt x="111" y="9"/>
                  </a:cubicBezTo>
                  <a:cubicBezTo>
                    <a:pt x="111" y="19"/>
                    <a:pt x="111" y="19"/>
                    <a:pt x="111" y="19"/>
                  </a:cubicBezTo>
                  <a:cubicBezTo>
                    <a:pt x="97" y="19"/>
                    <a:pt x="97" y="19"/>
                    <a:pt x="97" y="19"/>
                  </a:cubicBezTo>
                  <a:cubicBezTo>
                    <a:pt x="66" y="19"/>
                    <a:pt x="66" y="19"/>
                    <a:pt x="66" y="19"/>
                  </a:cubicBezTo>
                  <a:cubicBezTo>
                    <a:pt x="53" y="19"/>
                    <a:pt x="53" y="19"/>
                    <a:pt x="53" y="19"/>
                  </a:cubicBezTo>
                  <a:lnTo>
                    <a:pt x="53" y="9"/>
                  </a:lnTo>
                  <a:close/>
                  <a:moveTo>
                    <a:pt x="71" y="28"/>
                  </a:moveTo>
                  <a:cubicBezTo>
                    <a:pt x="92" y="28"/>
                    <a:pt x="92" y="28"/>
                    <a:pt x="92" y="28"/>
                  </a:cubicBezTo>
                  <a:cubicBezTo>
                    <a:pt x="92" y="39"/>
                    <a:pt x="92" y="39"/>
                    <a:pt x="92" y="39"/>
                  </a:cubicBezTo>
                  <a:cubicBezTo>
                    <a:pt x="89" y="38"/>
                    <a:pt x="85" y="38"/>
                    <a:pt x="82" y="38"/>
                  </a:cubicBezTo>
                  <a:cubicBezTo>
                    <a:pt x="78" y="38"/>
                    <a:pt x="75" y="38"/>
                    <a:pt x="71" y="39"/>
                  </a:cubicBezTo>
                  <a:lnTo>
                    <a:pt x="71" y="28"/>
                  </a:lnTo>
                  <a:close/>
                  <a:moveTo>
                    <a:pt x="82" y="192"/>
                  </a:moveTo>
                  <a:cubicBezTo>
                    <a:pt x="42" y="192"/>
                    <a:pt x="9" y="160"/>
                    <a:pt x="9" y="120"/>
                  </a:cubicBezTo>
                  <a:cubicBezTo>
                    <a:pt x="9" y="85"/>
                    <a:pt x="34" y="56"/>
                    <a:pt x="67" y="49"/>
                  </a:cubicBezTo>
                  <a:cubicBezTo>
                    <a:pt x="67" y="49"/>
                    <a:pt x="68" y="49"/>
                    <a:pt x="68" y="49"/>
                  </a:cubicBezTo>
                  <a:cubicBezTo>
                    <a:pt x="72" y="48"/>
                    <a:pt x="77" y="47"/>
                    <a:pt x="82" y="47"/>
                  </a:cubicBezTo>
                  <a:cubicBezTo>
                    <a:pt x="122" y="47"/>
                    <a:pt x="154" y="80"/>
                    <a:pt x="154" y="120"/>
                  </a:cubicBezTo>
                  <a:cubicBezTo>
                    <a:pt x="154" y="160"/>
                    <a:pt x="122" y="192"/>
                    <a:pt x="82"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4" name="Freeform 157">
              <a:extLst>
                <a:ext uri="{FF2B5EF4-FFF2-40B4-BE49-F238E27FC236}">
                  <a16:creationId xmlns:a16="http://schemas.microsoft.com/office/drawing/2014/main" id="{3FD6F3DD-2C01-4AC9-BB75-2F4D4478B531}"/>
                </a:ext>
              </a:extLst>
            </p:cNvPr>
            <p:cNvSpPr>
              <a:spLocks/>
            </p:cNvSpPr>
            <p:nvPr/>
          </p:nvSpPr>
          <p:spPr bwMode="auto">
            <a:xfrm>
              <a:off x="10188575" y="3730626"/>
              <a:ext cx="201613" cy="339725"/>
            </a:xfrm>
            <a:custGeom>
              <a:avLst/>
              <a:gdLst>
                <a:gd name="T0" fmla="*/ 58 w 61"/>
                <a:gd name="T1" fmla="*/ 94 h 103"/>
                <a:gd name="T2" fmla="*/ 9 w 61"/>
                <a:gd name="T3" fmla="*/ 64 h 103"/>
                <a:gd name="T4" fmla="*/ 9 w 61"/>
                <a:gd name="T5" fmla="*/ 5 h 103"/>
                <a:gd name="T6" fmla="*/ 5 w 61"/>
                <a:gd name="T7" fmla="*/ 0 h 103"/>
                <a:gd name="T8" fmla="*/ 0 w 61"/>
                <a:gd name="T9" fmla="*/ 5 h 103"/>
                <a:gd name="T10" fmla="*/ 0 w 61"/>
                <a:gd name="T11" fmla="*/ 65 h 103"/>
                <a:gd name="T12" fmla="*/ 0 w 61"/>
                <a:gd name="T13" fmla="*/ 66 h 103"/>
                <a:gd name="T14" fmla="*/ 2 w 61"/>
                <a:gd name="T15" fmla="*/ 70 h 103"/>
                <a:gd name="T16" fmla="*/ 53 w 61"/>
                <a:gd name="T17" fmla="*/ 102 h 103"/>
                <a:gd name="T18" fmla="*/ 55 w 61"/>
                <a:gd name="T19" fmla="*/ 103 h 103"/>
                <a:gd name="T20" fmla="*/ 59 w 61"/>
                <a:gd name="T21" fmla="*/ 100 h 103"/>
                <a:gd name="T22" fmla="*/ 58 w 61"/>
                <a:gd name="T23"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 h="103">
                  <a:moveTo>
                    <a:pt x="58" y="94"/>
                  </a:moveTo>
                  <a:cubicBezTo>
                    <a:pt x="9" y="64"/>
                    <a:pt x="9" y="64"/>
                    <a:pt x="9" y="64"/>
                  </a:cubicBezTo>
                  <a:cubicBezTo>
                    <a:pt x="9" y="5"/>
                    <a:pt x="9" y="5"/>
                    <a:pt x="9" y="5"/>
                  </a:cubicBezTo>
                  <a:cubicBezTo>
                    <a:pt x="9" y="2"/>
                    <a:pt x="7" y="0"/>
                    <a:pt x="5" y="0"/>
                  </a:cubicBezTo>
                  <a:cubicBezTo>
                    <a:pt x="2" y="0"/>
                    <a:pt x="0" y="2"/>
                    <a:pt x="0" y="5"/>
                  </a:cubicBezTo>
                  <a:cubicBezTo>
                    <a:pt x="0" y="65"/>
                    <a:pt x="0" y="65"/>
                    <a:pt x="0" y="65"/>
                  </a:cubicBezTo>
                  <a:cubicBezTo>
                    <a:pt x="0" y="65"/>
                    <a:pt x="0" y="65"/>
                    <a:pt x="0" y="66"/>
                  </a:cubicBezTo>
                  <a:cubicBezTo>
                    <a:pt x="0" y="67"/>
                    <a:pt x="1" y="69"/>
                    <a:pt x="2" y="70"/>
                  </a:cubicBezTo>
                  <a:cubicBezTo>
                    <a:pt x="53" y="102"/>
                    <a:pt x="53" y="102"/>
                    <a:pt x="53" y="102"/>
                  </a:cubicBezTo>
                  <a:cubicBezTo>
                    <a:pt x="54" y="102"/>
                    <a:pt x="54" y="103"/>
                    <a:pt x="55" y="103"/>
                  </a:cubicBezTo>
                  <a:cubicBezTo>
                    <a:pt x="57" y="103"/>
                    <a:pt x="58" y="102"/>
                    <a:pt x="59" y="100"/>
                  </a:cubicBezTo>
                  <a:cubicBezTo>
                    <a:pt x="61" y="98"/>
                    <a:pt x="60" y="95"/>
                    <a:pt x="5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5" name="Oval 158">
              <a:extLst>
                <a:ext uri="{FF2B5EF4-FFF2-40B4-BE49-F238E27FC236}">
                  <a16:creationId xmlns:a16="http://schemas.microsoft.com/office/drawing/2014/main" id="{7524AE8C-E00F-41D8-8EA0-7E5EE322B020}"/>
                </a:ext>
              </a:extLst>
            </p:cNvPr>
            <p:cNvSpPr>
              <a:spLocks noChangeArrowheads="1"/>
            </p:cNvSpPr>
            <p:nvPr/>
          </p:nvSpPr>
          <p:spPr bwMode="auto">
            <a:xfrm>
              <a:off x="10387013" y="3932238"/>
              <a:ext cx="33338"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6" name="Oval 159">
              <a:extLst>
                <a:ext uri="{FF2B5EF4-FFF2-40B4-BE49-F238E27FC236}">
                  <a16:creationId xmlns:a16="http://schemas.microsoft.com/office/drawing/2014/main" id="{7E01DA27-FE16-4202-8DAC-B2904692B5DB}"/>
                </a:ext>
              </a:extLst>
            </p:cNvPr>
            <p:cNvSpPr>
              <a:spLocks noChangeArrowheads="1"/>
            </p:cNvSpPr>
            <p:nvPr/>
          </p:nvSpPr>
          <p:spPr bwMode="auto">
            <a:xfrm>
              <a:off x="9986963" y="3932238"/>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7" name="Freeform 160">
              <a:extLst>
                <a:ext uri="{FF2B5EF4-FFF2-40B4-BE49-F238E27FC236}">
                  <a16:creationId xmlns:a16="http://schemas.microsoft.com/office/drawing/2014/main" id="{A6349673-ECAA-459E-A95D-5061DBA9D10F}"/>
                </a:ext>
              </a:extLst>
            </p:cNvPr>
            <p:cNvSpPr>
              <a:spLocks/>
            </p:cNvSpPr>
            <p:nvPr/>
          </p:nvSpPr>
          <p:spPr bwMode="auto">
            <a:xfrm>
              <a:off x="10013950" y="3822701"/>
              <a:ext cx="36513" cy="36513"/>
            </a:xfrm>
            <a:custGeom>
              <a:avLst/>
              <a:gdLst>
                <a:gd name="T0" fmla="*/ 8 w 11"/>
                <a:gd name="T1" fmla="*/ 1 h 11"/>
                <a:gd name="T2" fmla="*/ 2 w 11"/>
                <a:gd name="T3" fmla="*/ 3 h 11"/>
                <a:gd name="T4" fmla="*/ 3 w 11"/>
                <a:gd name="T5" fmla="*/ 9 h 11"/>
                <a:gd name="T6" fmla="*/ 10 w 11"/>
                <a:gd name="T7" fmla="*/ 8 h 11"/>
                <a:gd name="T8" fmla="*/ 8 w 11"/>
                <a:gd name="T9" fmla="*/ 1 h 11"/>
              </a:gdLst>
              <a:ahLst/>
              <a:cxnLst>
                <a:cxn ang="0">
                  <a:pos x="T0" y="T1"/>
                </a:cxn>
                <a:cxn ang="0">
                  <a:pos x="T2" y="T3"/>
                </a:cxn>
                <a:cxn ang="0">
                  <a:pos x="T4" y="T5"/>
                </a:cxn>
                <a:cxn ang="0">
                  <a:pos x="T6" y="T7"/>
                </a:cxn>
                <a:cxn ang="0">
                  <a:pos x="T8" y="T9"/>
                </a:cxn>
              </a:cxnLst>
              <a:rect l="0" t="0" r="r" b="b"/>
              <a:pathLst>
                <a:path w="11" h="11">
                  <a:moveTo>
                    <a:pt x="8" y="1"/>
                  </a:moveTo>
                  <a:cubicBezTo>
                    <a:pt x="6" y="0"/>
                    <a:pt x="3" y="0"/>
                    <a:pt x="2" y="3"/>
                  </a:cubicBezTo>
                  <a:cubicBezTo>
                    <a:pt x="0" y="5"/>
                    <a:pt x="1" y="8"/>
                    <a:pt x="3" y="9"/>
                  </a:cubicBezTo>
                  <a:cubicBezTo>
                    <a:pt x="5" y="11"/>
                    <a:pt x="8" y="10"/>
                    <a:pt x="10" y="8"/>
                  </a:cubicBezTo>
                  <a:cubicBezTo>
                    <a:pt x="11" y="5"/>
                    <a:pt x="11" y="2"/>
                    <a:pt x="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8" name="Freeform 161">
              <a:extLst>
                <a:ext uri="{FF2B5EF4-FFF2-40B4-BE49-F238E27FC236}">
                  <a16:creationId xmlns:a16="http://schemas.microsoft.com/office/drawing/2014/main" id="{15A6D7D9-F1C4-4E64-8823-DD0B6B5EFC3A}"/>
                </a:ext>
              </a:extLst>
            </p:cNvPr>
            <p:cNvSpPr>
              <a:spLocks/>
            </p:cNvSpPr>
            <p:nvPr/>
          </p:nvSpPr>
          <p:spPr bwMode="auto">
            <a:xfrm>
              <a:off x="10283825" y="4103688"/>
              <a:ext cx="36513" cy="36513"/>
            </a:xfrm>
            <a:custGeom>
              <a:avLst/>
              <a:gdLst>
                <a:gd name="T0" fmla="*/ 3 w 11"/>
                <a:gd name="T1" fmla="*/ 1 h 11"/>
                <a:gd name="T2" fmla="*/ 2 w 11"/>
                <a:gd name="T3" fmla="*/ 8 h 11"/>
                <a:gd name="T4" fmla="*/ 8 w 11"/>
                <a:gd name="T5" fmla="*/ 9 h 11"/>
                <a:gd name="T6" fmla="*/ 10 w 11"/>
                <a:gd name="T7" fmla="*/ 3 h 11"/>
                <a:gd name="T8" fmla="*/ 3 w 11"/>
                <a:gd name="T9" fmla="*/ 1 h 11"/>
              </a:gdLst>
              <a:ahLst/>
              <a:cxnLst>
                <a:cxn ang="0">
                  <a:pos x="T0" y="T1"/>
                </a:cxn>
                <a:cxn ang="0">
                  <a:pos x="T2" y="T3"/>
                </a:cxn>
                <a:cxn ang="0">
                  <a:pos x="T4" y="T5"/>
                </a:cxn>
                <a:cxn ang="0">
                  <a:pos x="T6" y="T7"/>
                </a:cxn>
                <a:cxn ang="0">
                  <a:pos x="T8" y="T9"/>
                </a:cxn>
              </a:cxnLst>
              <a:rect l="0" t="0" r="r" b="b"/>
              <a:pathLst>
                <a:path w="11" h="11">
                  <a:moveTo>
                    <a:pt x="3" y="1"/>
                  </a:moveTo>
                  <a:cubicBezTo>
                    <a:pt x="1" y="2"/>
                    <a:pt x="0" y="5"/>
                    <a:pt x="2" y="8"/>
                  </a:cubicBezTo>
                  <a:cubicBezTo>
                    <a:pt x="3" y="10"/>
                    <a:pt x="6" y="11"/>
                    <a:pt x="8" y="9"/>
                  </a:cubicBezTo>
                  <a:cubicBezTo>
                    <a:pt x="11" y="8"/>
                    <a:pt x="11" y="5"/>
                    <a:pt x="10" y="3"/>
                  </a:cubicBezTo>
                  <a:cubicBezTo>
                    <a:pt x="9" y="1"/>
                    <a:pt x="6" y="0"/>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59" name="Freeform 162">
              <a:extLst>
                <a:ext uri="{FF2B5EF4-FFF2-40B4-BE49-F238E27FC236}">
                  <a16:creationId xmlns:a16="http://schemas.microsoft.com/office/drawing/2014/main" id="{8354D6BF-6C47-4627-82F4-E24B79FB5A0A}"/>
                </a:ext>
              </a:extLst>
            </p:cNvPr>
            <p:cNvSpPr>
              <a:spLocks/>
            </p:cNvSpPr>
            <p:nvPr/>
          </p:nvSpPr>
          <p:spPr bwMode="auto">
            <a:xfrm>
              <a:off x="10083800" y="3754438"/>
              <a:ext cx="34925" cy="36513"/>
            </a:xfrm>
            <a:custGeom>
              <a:avLst/>
              <a:gdLst>
                <a:gd name="T0" fmla="*/ 8 w 11"/>
                <a:gd name="T1" fmla="*/ 10 h 11"/>
                <a:gd name="T2" fmla="*/ 10 w 11"/>
                <a:gd name="T3" fmla="*/ 3 h 11"/>
                <a:gd name="T4" fmla="*/ 3 w 11"/>
                <a:gd name="T5" fmla="*/ 2 h 11"/>
                <a:gd name="T6" fmla="*/ 2 w 11"/>
                <a:gd name="T7" fmla="*/ 8 h 11"/>
                <a:gd name="T8" fmla="*/ 8 w 11"/>
                <a:gd name="T9" fmla="*/ 10 h 11"/>
              </a:gdLst>
              <a:ahLst/>
              <a:cxnLst>
                <a:cxn ang="0">
                  <a:pos x="T0" y="T1"/>
                </a:cxn>
                <a:cxn ang="0">
                  <a:pos x="T2" y="T3"/>
                </a:cxn>
                <a:cxn ang="0">
                  <a:pos x="T4" y="T5"/>
                </a:cxn>
                <a:cxn ang="0">
                  <a:pos x="T6" y="T7"/>
                </a:cxn>
                <a:cxn ang="0">
                  <a:pos x="T8" y="T9"/>
                </a:cxn>
              </a:cxnLst>
              <a:rect l="0" t="0" r="r" b="b"/>
              <a:pathLst>
                <a:path w="11" h="11">
                  <a:moveTo>
                    <a:pt x="8" y="10"/>
                  </a:moveTo>
                  <a:cubicBezTo>
                    <a:pt x="11" y="9"/>
                    <a:pt x="11" y="6"/>
                    <a:pt x="10" y="3"/>
                  </a:cubicBezTo>
                  <a:cubicBezTo>
                    <a:pt x="9" y="1"/>
                    <a:pt x="6" y="0"/>
                    <a:pt x="3" y="2"/>
                  </a:cubicBezTo>
                  <a:cubicBezTo>
                    <a:pt x="1" y="3"/>
                    <a:pt x="0" y="6"/>
                    <a:pt x="2" y="8"/>
                  </a:cubicBezTo>
                  <a:cubicBezTo>
                    <a:pt x="3" y="11"/>
                    <a:pt x="6" y="11"/>
                    <a:pt x="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0" name="Freeform 163">
              <a:extLst>
                <a:ext uri="{FF2B5EF4-FFF2-40B4-BE49-F238E27FC236}">
                  <a16:creationId xmlns:a16="http://schemas.microsoft.com/office/drawing/2014/main" id="{CF3CEB92-A294-4CC1-9D0A-BBCD209CF8AD}"/>
                </a:ext>
              </a:extLst>
            </p:cNvPr>
            <p:cNvSpPr>
              <a:spLocks/>
            </p:cNvSpPr>
            <p:nvPr/>
          </p:nvSpPr>
          <p:spPr bwMode="auto">
            <a:xfrm>
              <a:off x="10086975" y="4103688"/>
              <a:ext cx="36513" cy="36513"/>
            </a:xfrm>
            <a:custGeom>
              <a:avLst/>
              <a:gdLst>
                <a:gd name="T0" fmla="*/ 8 w 11"/>
                <a:gd name="T1" fmla="*/ 2 h 11"/>
                <a:gd name="T2" fmla="*/ 2 w 11"/>
                <a:gd name="T3" fmla="*/ 4 h 11"/>
                <a:gd name="T4" fmla="*/ 4 w 11"/>
                <a:gd name="T5" fmla="*/ 10 h 11"/>
                <a:gd name="T6" fmla="*/ 10 w 11"/>
                <a:gd name="T7" fmla="*/ 8 h 11"/>
                <a:gd name="T8" fmla="*/ 8 w 11"/>
                <a:gd name="T9" fmla="*/ 2 h 11"/>
              </a:gdLst>
              <a:ahLst/>
              <a:cxnLst>
                <a:cxn ang="0">
                  <a:pos x="T0" y="T1"/>
                </a:cxn>
                <a:cxn ang="0">
                  <a:pos x="T2" y="T3"/>
                </a:cxn>
                <a:cxn ang="0">
                  <a:pos x="T4" y="T5"/>
                </a:cxn>
                <a:cxn ang="0">
                  <a:pos x="T6" y="T7"/>
                </a:cxn>
                <a:cxn ang="0">
                  <a:pos x="T8" y="T9"/>
                </a:cxn>
              </a:cxnLst>
              <a:rect l="0" t="0" r="r" b="b"/>
              <a:pathLst>
                <a:path w="11" h="11">
                  <a:moveTo>
                    <a:pt x="8" y="2"/>
                  </a:moveTo>
                  <a:cubicBezTo>
                    <a:pt x="6" y="0"/>
                    <a:pt x="3" y="1"/>
                    <a:pt x="2" y="4"/>
                  </a:cubicBezTo>
                  <a:cubicBezTo>
                    <a:pt x="0" y="6"/>
                    <a:pt x="1" y="9"/>
                    <a:pt x="4" y="10"/>
                  </a:cubicBezTo>
                  <a:cubicBezTo>
                    <a:pt x="6" y="11"/>
                    <a:pt x="9" y="11"/>
                    <a:pt x="10" y="8"/>
                  </a:cubicBezTo>
                  <a:cubicBezTo>
                    <a:pt x="11" y="6"/>
                    <a:pt x="11" y="3"/>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1" name="Freeform 164">
              <a:extLst>
                <a:ext uri="{FF2B5EF4-FFF2-40B4-BE49-F238E27FC236}">
                  <a16:creationId xmlns:a16="http://schemas.microsoft.com/office/drawing/2014/main" id="{8442AAAD-4DC9-4B61-9E32-987D00AB70B7}"/>
                </a:ext>
              </a:extLst>
            </p:cNvPr>
            <p:cNvSpPr>
              <a:spLocks/>
            </p:cNvSpPr>
            <p:nvPr/>
          </p:nvSpPr>
          <p:spPr bwMode="auto">
            <a:xfrm>
              <a:off x="10280650" y="3754438"/>
              <a:ext cx="36513" cy="36513"/>
            </a:xfrm>
            <a:custGeom>
              <a:avLst/>
              <a:gdLst>
                <a:gd name="T0" fmla="*/ 3 w 11"/>
                <a:gd name="T1" fmla="*/ 9 h 11"/>
                <a:gd name="T2" fmla="*/ 10 w 11"/>
                <a:gd name="T3" fmla="*/ 7 h 11"/>
                <a:gd name="T4" fmla="*/ 8 w 11"/>
                <a:gd name="T5" fmla="*/ 1 h 11"/>
                <a:gd name="T6" fmla="*/ 1 w 11"/>
                <a:gd name="T7" fmla="*/ 3 h 11"/>
                <a:gd name="T8" fmla="*/ 3 w 11"/>
                <a:gd name="T9" fmla="*/ 9 h 11"/>
              </a:gdLst>
              <a:ahLst/>
              <a:cxnLst>
                <a:cxn ang="0">
                  <a:pos x="T0" y="T1"/>
                </a:cxn>
                <a:cxn ang="0">
                  <a:pos x="T2" y="T3"/>
                </a:cxn>
                <a:cxn ang="0">
                  <a:pos x="T4" y="T5"/>
                </a:cxn>
                <a:cxn ang="0">
                  <a:pos x="T6" y="T7"/>
                </a:cxn>
                <a:cxn ang="0">
                  <a:pos x="T8" y="T9"/>
                </a:cxn>
              </a:cxnLst>
              <a:rect l="0" t="0" r="r" b="b"/>
              <a:pathLst>
                <a:path w="11" h="11">
                  <a:moveTo>
                    <a:pt x="3" y="9"/>
                  </a:moveTo>
                  <a:cubicBezTo>
                    <a:pt x="6" y="11"/>
                    <a:pt x="9" y="10"/>
                    <a:pt x="10" y="7"/>
                  </a:cubicBezTo>
                  <a:cubicBezTo>
                    <a:pt x="11" y="5"/>
                    <a:pt x="10" y="2"/>
                    <a:pt x="8" y="1"/>
                  </a:cubicBezTo>
                  <a:cubicBezTo>
                    <a:pt x="6" y="0"/>
                    <a:pt x="3" y="0"/>
                    <a:pt x="1" y="3"/>
                  </a:cubicBezTo>
                  <a:cubicBezTo>
                    <a:pt x="0" y="5"/>
                    <a:pt x="1" y="8"/>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2" name="Freeform 165">
              <a:extLst>
                <a:ext uri="{FF2B5EF4-FFF2-40B4-BE49-F238E27FC236}">
                  <a16:creationId xmlns:a16="http://schemas.microsoft.com/office/drawing/2014/main" id="{C68AC1FB-EE35-4000-BBD1-48E047FF1D1D}"/>
                </a:ext>
              </a:extLst>
            </p:cNvPr>
            <p:cNvSpPr>
              <a:spLocks/>
            </p:cNvSpPr>
            <p:nvPr/>
          </p:nvSpPr>
          <p:spPr bwMode="auto">
            <a:xfrm>
              <a:off x="10010775" y="4027488"/>
              <a:ext cx="36513" cy="36513"/>
            </a:xfrm>
            <a:custGeom>
              <a:avLst/>
              <a:gdLst>
                <a:gd name="T0" fmla="*/ 3 w 11"/>
                <a:gd name="T1" fmla="*/ 2 h 11"/>
                <a:gd name="T2" fmla="*/ 1 w 11"/>
                <a:gd name="T3" fmla="*/ 8 h 11"/>
                <a:gd name="T4" fmla="*/ 8 w 11"/>
                <a:gd name="T5" fmla="*/ 10 h 11"/>
                <a:gd name="T6" fmla="*/ 10 w 11"/>
                <a:gd name="T7" fmla="*/ 3 h 11"/>
                <a:gd name="T8" fmla="*/ 3 w 11"/>
                <a:gd name="T9" fmla="*/ 2 h 11"/>
              </a:gdLst>
              <a:ahLst/>
              <a:cxnLst>
                <a:cxn ang="0">
                  <a:pos x="T0" y="T1"/>
                </a:cxn>
                <a:cxn ang="0">
                  <a:pos x="T2" y="T3"/>
                </a:cxn>
                <a:cxn ang="0">
                  <a:pos x="T4" y="T5"/>
                </a:cxn>
                <a:cxn ang="0">
                  <a:pos x="T6" y="T7"/>
                </a:cxn>
                <a:cxn ang="0">
                  <a:pos x="T8" y="T9"/>
                </a:cxn>
              </a:cxnLst>
              <a:rect l="0" t="0" r="r" b="b"/>
              <a:pathLst>
                <a:path w="11" h="11">
                  <a:moveTo>
                    <a:pt x="3" y="2"/>
                  </a:moveTo>
                  <a:cubicBezTo>
                    <a:pt x="1" y="3"/>
                    <a:pt x="0" y="6"/>
                    <a:pt x="1" y="8"/>
                  </a:cubicBezTo>
                  <a:cubicBezTo>
                    <a:pt x="3" y="10"/>
                    <a:pt x="6" y="11"/>
                    <a:pt x="8" y="10"/>
                  </a:cubicBezTo>
                  <a:cubicBezTo>
                    <a:pt x="10" y="9"/>
                    <a:pt x="11" y="6"/>
                    <a:pt x="10" y="3"/>
                  </a:cubicBezTo>
                  <a:cubicBezTo>
                    <a:pt x="8" y="1"/>
                    <a:pt x="5"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3" name="Freeform 166">
              <a:extLst>
                <a:ext uri="{FF2B5EF4-FFF2-40B4-BE49-F238E27FC236}">
                  <a16:creationId xmlns:a16="http://schemas.microsoft.com/office/drawing/2014/main" id="{157F003D-8E94-4431-BAC5-337BE0A281C0}"/>
                </a:ext>
              </a:extLst>
            </p:cNvPr>
            <p:cNvSpPr>
              <a:spLocks/>
            </p:cNvSpPr>
            <p:nvPr/>
          </p:nvSpPr>
          <p:spPr bwMode="auto">
            <a:xfrm>
              <a:off x="10360025" y="3830638"/>
              <a:ext cx="36513" cy="34925"/>
            </a:xfrm>
            <a:custGeom>
              <a:avLst/>
              <a:gdLst>
                <a:gd name="T0" fmla="*/ 9 w 11"/>
                <a:gd name="T1" fmla="*/ 3 h 11"/>
                <a:gd name="T2" fmla="*/ 3 w 11"/>
                <a:gd name="T3" fmla="*/ 1 h 11"/>
                <a:gd name="T4" fmla="*/ 1 w 11"/>
                <a:gd name="T5" fmla="*/ 8 h 11"/>
                <a:gd name="T6" fmla="*/ 8 w 11"/>
                <a:gd name="T7" fmla="*/ 9 h 11"/>
                <a:gd name="T8" fmla="*/ 9 w 11"/>
                <a:gd name="T9" fmla="*/ 3 h 11"/>
              </a:gdLst>
              <a:ahLst/>
              <a:cxnLst>
                <a:cxn ang="0">
                  <a:pos x="T0" y="T1"/>
                </a:cxn>
                <a:cxn ang="0">
                  <a:pos x="T2" y="T3"/>
                </a:cxn>
                <a:cxn ang="0">
                  <a:pos x="T4" y="T5"/>
                </a:cxn>
                <a:cxn ang="0">
                  <a:pos x="T6" y="T7"/>
                </a:cxn>
                <a:cxn ang="0">
                  <a:pos x="T8" y="T9"/>
                </a:cxn>
              </a:cxnLst>
              <a:rect l="0" t="0" r="r" b="b"/>
              <a:pathLst>
                <a:path w="11" h="11">
                  <a:moveTo>
                    <a:pt x="9" y="3"/>
                  </a:moveTo>
                  <a:cubicBezTo>
                    <a:pt x="8" y="1"/>
                    <a:pt x="5" y="0"/>
                    <a:pt x="3" y="1"/>
                  </a:cubicBezTo>
                  <a:cubicBezTo>
                    <a:pt x="1" y="2"/>
                    <a:pt x="0" y="5"/>
                    <a:pt x="1" y="8"/>
                  </a:cubicBezTo>
                  <a:cubicBezTo>
                    <a:pt x="2" y="10"/>
                    <a:pt x="5" y="11"/>
                    <a:pt x="8" y="9"/>
                  </a:cubicBezTo>
                  <a:cubicBezTo>
                    <a:pt x="10" y="8"/>
                    <a:pt x="11" y="5"/>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sp>
          <p:nvSpPr>
            <p:cNvPr id="64" name="Freeform 167">
              <a:extLst>
                <a:ext uri="{FF2B5EF4-FFF2-40B4-BE49-F238E27FC236}">
                  <a16:creationId xmlns:a16="http://schemas.microsoft.com/office/drawing/2014/main" id="{1A7AC67D-72B1-40C8-A7FD-0A39D5AEA303}"/>
                </a:ext>
              </a:extLst>
            </p:cNvPr>
            <p:cNvSpPr>
              <a:spLocks/>
            </p:cNvSpPr>
            <p:nvPr/>
          </p:nvSpPr>
          <p:spPr bwMode="auto">
            <a:xfrm>
              <a:off x="10188575" y="4125913"/>
              <a:ext cx="36513" cy="36513"/>
            </a:xfrm>
            <a:custGeom>
              <a:avLst/>
              <a:gdLst>
                <a:gd name="T0" fmla="*/ 3 w 11"/>
                <a:gd name="T1" fmla="*/ 2 h 11"/>
                <a:gd name="T2" fmla="*/ 1 w 11"/>
                <a:gd name="T3" fmla="*/ 8 h 11"/>
                <a:gd name="T4" fmla="*/ 8 w 11"/>
                <a:gd name="T5" fmla="*/ 10 h 11"/>
                <a:gd name="T6" fmla="*/ 10 w 11"/>
                <a:gd name="T7" fmla="*/ 3 h 11"/>
                <a:gd name="T8" fmla="*/ 3 w 11"/>
                <a:gd name="T9" fmla="*/ 2 h 11"/>
              </a:gdLst>
              <a:ahLst/>
              <a:cxnLst>
                <a:cxn ang="0">
                  <a:pos x="T0" y="T1"/>
                </a:cxn>
                <a:cxn ang="0">
                  <a:pos x="T2" y="T3"/>
                </a:cxn>
                <a:cxn ang="0">
                  <a:pos x="T4" y="T5"/>
                </a:cxn>
                <a:cxn ang="0">
                  <a:pos x="T6" y="T7"/>
                </a:cxn>
                <a:cxn ang="0">
                  <a:pos x="T8" y="T9"/>
                </a:cxn>
              </a:cxnLst>
              <a:rect l="0" t="0" r="r" b="b"/>
              <a:pathLst>
                <a:path w="11" h="11">
                  <a:moveTo>
                    <a:pt x="3" y="2"/>
                  </a:moveTo>
                  <a:cubicBezTo>
                    <a:pt x="1" y="3"/>
                    <a:pt x="0" y="6"/>
                    <a:pt x="1" y="8"/>
                  </a:cubicBezTo>
                  <a:cubicBezTo>
                    <a:pt x="3" y="11"/>
                    <a:pt x="6" y="11"/>
                    <a:pt x="8" y="10"/>
                  </a:cubicBezTo>
                  <a:cubicBezTo>
                    <a:pt x="10" y="9"/>
                    <a:pt x="11" y="6"/>
                    <a:pt x="10" y="3"/>
                  </a:cubicBezTo>
                  <a:cubicBezTo>
                    <a:pt x="8" y="1"/>
                    <a:pt x="5" y="0"/>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dirty="0"/>
            </a:p>
          </p:txBody>
        </p:sp>
      </p:grpSp>
      <p:sp>
        <p:nvSpPr>
          <p:cNvPr id="65" name="TextBox 64">
            <a:extLst>
              <a:ext uri="{FF2B5EF4-FFF2-40B4-BE49-F238E27FC236}">
                <a16:creationId xmlns:a16="http://schemas.microsoft.com/office/drawing/2014/main" id="{1C0689FD-A4F1-4E8C-AEE4-9C155E722448}"/>
              </a:ext>
            </a:extLst>
          </p:cNvPr>
          <p:cNvSpPr txBox="1"/>
          <p:nvPr/>
        </p:nvSpPr>
        <p:spPr>
          <a:xfrm>
            <a:off x="507494" y="2189743"/>
            <a:ext cx="2309751" cy="1890069"/>
          </a:xfrm>
          <a:prstGeom prst="rect">
            <a:avLst/>
          </a:prstGeom>
          <a:noFill/>
        </p:spPr>
        <p:txBody>
          <a:bodyPr wrap="square" rtlCol="0">
            <a:spAutoFit/>
          </a:bodyPr>
          <a:lstStyle/>
          <a:p>
            <a:pPr algn="r">
              <a:lnSpc>
                <a:spcPct val="110000"/>
              </a:lnSpc>
            </a:pPr>
            <a:r>
              <a:rPr lang="en-US" sz="3600" b="1" dirty="0">
                <a:latin typeface="+mj-lt"/>
              </a:rPr>
              <a:t>A </a:t>
            </a:r>
          </a:p>
          <a:p>
            <a:pPr algn="r">
              <a:lnSpc>
                <a:spcPct val="110000"/>
              </a:lnSpc>
            </a:pPr>
            <a:r>
              <a:rPr lang="en-US" sz="3600" b="1" dirty="0">
                <a:latin typeface="+mj-lt"/>
              </a:rPr>
              <a:t>LOGICAL APPROACH</a:t>
            </a:r>
          </a:p>
        </p:txBody>
      </p:sp>
      <p:pic>
        <p:nvPicPr>
          <p:cNvPr id="3" name="Picture 2">
            <a:extLst>
              <a:ext uri="{FF2B5EF4-FFF2-40B4-BE49-F238E27FC236}">
                <a16:creationId xmlns:a16="http://schemas.microsoft.com/office/drawing/2014/main" id="{778A5A28-B2A8-4C43-8252-4BAB87C774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376" y="4365733"/>
            <a:ext cx="627017" cy="731520"/>
          </a:xfrm>
          <a:prstGeom prst="rect">
            <a:avLst/>
          </a:prstGeom>
        </p:spPr>
      </p:pic>
      <p:pic>
        <p:nvPicPr>
          <p:cNvPr id="13" name="Picture Placeholder 12" descr="A group of people sitting at a table with wine glasses&#10;&#10;Description automatically generated">
            <a:extLst>
              <a:ext uri="{FF2B5EF4-FFF2-40B4-BE49-F238E27FC236}">
                <a16:creationId xmlns:a16="http://schemas.microsoft.com/office/drawing/2014/main" id="{02273EC7-0D5B-3F40-B304-1CABE9223EEB}"/>
              </a:ext>
            </a:extLst>
          </p:cNvPr>
          <p:cNvPicPr>
            <a:picLocks noGrp="1" noChangeAspect="1"/>
          </p:cNvPicPr>
          <p:nvPr>
            <p:ph type="pic" sz="quarter" idx="19"/>
          </p:nvPr>
        </p:nvPicPr>
        <p:blipFill rotWithShape="1">
          <a:blip r:embed="rId4">
            <a:extLst>
              <a:ext uri="{28A0092B-C50C-407E-A947-70E740481C1C}">
                <a14:useLocalDpi xmlns:a14="http://schemas.microsoft.com/office/drawing/2010/main"/>
              </a:ext>
            </a:extLst>
          </a:blip>
          <a:srcRect t="20067" r="8301" b="20067"/>
          <a:stretch/>
        </p:blipFill>
        <p:spPr>
          <a:xfrm>
            <a:off x="2942101" y="-458588"/>
            <a:ext cx="9040908" cy="4425643"/>
          </a:xfrm>
        </p:spPr>
      </p:pic>
      <p:sp>
        <p:nvSpPr>
          <p:cNvPr id="29" name="TextBox 28">
            <a:extLst>
              <a:ext uri="{FF2B5EF4-FFF2-40B4-BE49-F238E27FC236}">
                <a16:creationId xmlns:a16="http://schemas.microsoft.com/office/drawing/2014/main" id="{F1B355EE-0AFC-4C9F-B2C4-C1995A0C9D6C}"/>
              </a:ext>
            </a:extLst>
          </p:cNvPr>
          <p:cNvSpPr txBox="1"/>
          <p:nvPr/>
        </p:nvSpPr>
        <p:spPr>
          <a:xfrm>
            <a:off x="7709828" y="3967055"/>
            <a:ext cx="4384018" cy="430887"/>
          </a:xfrm>
          <a:prstGeom prst="rect">
            <a:avLst/>
          </a:prstGeom>
          <a:noFill/>
        </p:spPr>
        <p:txBody>
          <a:bodyPr wrap="square" rtlCol="0">
            <a:spAutoFit/>
          </a:bodyPr>
          <a:lstStyle/>
          <a:p>
            <a:r>
              <a:rPr lang="en-US" sz="1100" i="1" dirty="0"/>
              <a:t>Seminar in Boston for the wines of the country of Georgia, attended by more than 40 media, trade, educators, &amp; influencers</a:t>
            </a:r>
          </a:p>
        </p:txBody>
      </p:sp>
    </p:spTree>
    <p:extLst>
      <p:ext uri="{BB962C8B-B14F-4D97-AF65-F5344CB8AC3E}">
        <p14:creationId xmlns:p14="http://schemas.microsoft.com/office/powerpoint/2010/main" val="2842513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randombar(horizontal)">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Graphical user interface, application&#10;&#10;Description automatically generated with medium confidence">
            <a:extLst>
              <a:ext uri="{FF2B5EF4-FFF2-40B4-BE49-F238E27FC236}">
                <a16:creationId xmlns:a16="http://schemas.microsoft.com/office/drawing/2014/main" id="{185EA256-D824-42C1-A9EC-9FB9DF68DF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863" y="4602759"/>
            <a:ext cx="3930418" cy="1137966"/>
          </a:xfrm>
          <a:prstGeom prst="rect">
            <a:avLst/>
          </a:prstGeom>
        </p:spPr>
      </p:pic>
      <p:pic>
        <p:nvPicPr>
          <p:cNvPr id="6" name="Picture 5" descr="Logo&#10;&#10;Description automatically generated">
            <a:extLst>
              <a:ext uri="{FF2B5EF4-FFF2-40B4-BE49-F238E27FC236}">
                <a16:creationId xmlns:a16="http://schemas.microsoft.com/office/drawing/2014/main" id="{51E13E1D-11ED-440D-983C-342A8B3765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1584" y="4139031"/>
            <a:ext cx="2065422" cy="2065422"/>
          </a:xfrm>
          <a:prstGeom prst="rect">
            <a:avLst/>
          </a:prstGeom>
        </p:spPr>
      </p:pic>
      <p:grpSp>
        <p:nvGrpSpPr>
          <p:cNvPr id="3" name="Group 2">
            <a:extLst>
              <a:ext uri="{FF2B5EF4-FFF2-40B4-BE49-F238E27FC236}">
                <a16:creationId xmlns:a16="http://schemas.microsoft.com/office/drawing/2014/main" id="{C6B9B2C5-9E85-4953-8F3C-ED6AA037417C}"/>
              </a:ext>
            </a:extLst>
          </p:cNvPr>
          <p:cNvGrpSpPr/>
          <p:nvPr/>
        </p:nvGrpSpPr>
        <p:grpSpPr>
          <a:xfrm>
            <a:off x="796483" y="611054"/>
            <a:ext cx="10733649" cy="873329"/>
            <a:chOff x="2918300" y="620726"/>
            <a:chExt cx="6352315" cy="712078"/>
          </a:xfrm>
        </p:grpSpPr>
        <p:sp>
          <p:nvSpPr>
            <p:cNvPr id="4" name="TextBox 3">
              <a:extLst>
                <a:ext uri="{FF2B5EF4-FFF2-40B4-BE49-F238E27FC236}">
                  <a16:creationId xmlns:a16="http://schemas.microsoft.com/office/drawing/2014/main" id="{8EB3DF24-41B2-45C2-99A6-AF5690C0FDB6}"/>
                </a:ext>
              </a:extLst>
            </p:cNvPr>
            <p:cNvSpPr txBox="1"/>
            <p:nvPr/>
          </p:nvSpPr>
          <p:spPr>
            <a:xfrm>
              <a:off x="2918300" y="941324"/>
              <a:ext cx="6352315" cy="391480"/>
            </a:xfrm>
            <a:prstGeom prst="rect">
              <a:avLst/>
            </a:prstGeom>
            <a:noFill/>
          </p:spPr>
          <p:txBody>
            <a:bodyPr wrap="square" rtlCol="0">
              <a:spAutoFit/>
            </a:bodyPr>
            <a:lstStyle/>
            <a:p>
              <a:pPr algn="ctr">
                <a:lnSpc>
                  <a:spcPct val="90000"/>
                </a:lnSpc>
              </a:pPr>
              <a:r>
                <a:rPr lang="en-US" sz="2800" b="1" spc="30" dirty="0">
                  <a:latin typeface="+mj-lt"/>
                </a:rPr>
                <a:t>Relevant Governmental Experience: Decades of Happy Customers </a:t>
              </a:r>
            </a:p>
          </p:txBody>
        </p:sp>
        <p:sp>
          <p:nvSpPr>
            <p:cNvPr id="5" name="TextBox 4">
              <a:extLst>
                <a:ext uri="{FF2B5EF4-FFF2-40B4-BE49-F238E27FC236}">
                  <a16:creationId xmlns:a16="http://schemas.microsoft.com/office/drawing/2014/main" id="{2142DB96-2224-480E-8E0D-F3532F48E194}"/>
                </a:ext>
              </a:extLst>
            </p:cNvPr>
            <p:cNvSpPr txBox="1"/>
            <p:nvPr/>
          </p:nvSpPr>
          <p:spPr>
            <a:xfrm>
              <a:off x="5466068" y="620726"/>
              <a:ext cx="1259883" cy="225854"/>
            </a:xfrm>
            <a:prstGeom prst="rect">
              <a:avLst/>
            </a:prstGeom>
            <a:noFill/>
          </p:spPr>
          <p:txBody>
            <a:bodyPr wrap="none" rtlCol="0">
              <a:spAutoFit/>
            </a:bodyPr>
            <a:lstStyle/>
            <a:p>
              <a:pPr algn="ctr"/>
              <a:r>
                <a:rPr lang="en-US" sz="1200" dirty="0">
                  <a:solidFill>
                    <a:schemeClr val="tx2"/>
                  </a:solidFill>
                </a:rPr>
                <a:t>/ References Always Available /</a:t>
              </a:r>
            </a:p>
          </p:txBody>
        </p:sp>
      </p:grpSp>
      <p:grpSp>
        <p:nvGrpSpPr>
          <p:cNvPr id="10" name="Group 9">
            <a:extLst>
              <a:ext uri="{FF2B5EF4-FFF2-40B4-BE49-F238E27FC236}">
                <a16:creationId xmlns:a16="http://schemas.microsoft.com/office/drawing/2014/main" id="{6AC6F519-A653-4535-A262-20015029DDD6}"/>
              </a:ext>
            </a:extLst>
          </p:cNvPr>
          <p:cNvGrpSpPr/>
          <p:nvPr/>
        </p:nvGrpSpPr>
        <p:grpSpPr>
          <a:xfrm>
            <a:off x="6969544" y="3060401"/>
            <a:ext cx="3143782" cy="2942386"/>
            <a:chOff x="8886024" y="2832141"/>
            <a:chExt cx="3109612" cy="2616793"/>
          </a:xfrm>
        </p:grpSpPr>
        <p:pic>
          <p:nvPicPr>
            <p:cNvPr id="25" name="Picture 24" descr="Logo&#10;&#10;Description automatically generated">
              <a:extLst>
                <a:ext uri="{FF2B5EF4-FFF2-40B4-BE49-F238E27FC236}">
                  <a16:creationId xmlns:a16="http://schemas.microsoft.com/office/drawing/2014/main" id="{F1626A93-07BD-4856-B2EE-92A9BB4999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6024" y="3830749"/>
              <a:ext cx="3109612" cy="1618185"/>
            </a:xfrm>
            <a:prstGeom prst="rect">
              <a:avLst/>
            </a:prstGeom>
          </p:spPr>
        </p:pic>
        <p:pic>
          <p:nvPicPr>
            <p:cNvPr id="43" name="Picture 42" descr="A picture containing text, clipart&#10;&#10;Description automatically generated">
              <a:extLst>
                <a:ext uri="{FF2B5EF4-FFF2-40B4-BE49-F238E27FC236}">
                  <a16:creationId xmlns:a16="http://schemas.microsoft.com/office/drawing/2014/main" id="{1D17A1C6-4850-47E6-93B7-2B608740B6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99142" y="2832141"/>
              <a:ext cx="1666989" cy="849838"/>
            </a:xfrm>
            <a:prstGeom prst="rect">
              <a:avLst/>
            </a:prstGeom>
          </p:spPr>
        </p:pic>
      </p:grpSp>
      <p:pic>
        <p:nvPicPr>
          <p:cNvPr id="8" name="Picture 7" descr="Logo&#10;&#10;Description automatically generated">
            <a:extLst>
              <a:ext uri="{FF2B5EF4-FFF2-40B4-BE49-F238E27FC236}">
                <a16:creationId xmlns:a16="http://schemas.microsoft.com/office/drawing/2014/main" id="{9C9D4619-2014-474E-8891-1DB101739B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0897" y="2801252"/>
            <a:ext cx="1625684" cy="1625684"/>
          </a:xfrm>
          <a:prstGeom prst="rect">
            <a:avLst/>
          </a:prstGeom>
        </p:spPr>
      </p:pic>
      <p:pic>
        <p:nvPicPr>
          <p:cNvPr id="12" name="Picture 11" descr="Logo&#10;&#10;Description automatically generated">
            <a:extLst>
              <a:ext uri="{FF2B5EF4-FFF2-40B4-BE49-F238E27FC236}">
                <a16:creationId xmlns:a16="http://schemas.microsoft.com/office/drawing/2014/main" id="{33EC2051-4166-4906-94E0-53034A4E1B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60336" y="1664279"/>
            <a:ext cx="2531664" cy="1004755"/>
          </a:xfrm>
          <a:prstGeom prst="rect">
            <a:avLst/>
          </a:prstGeom>
        </p:spPr>
      </p:pic>
      <p:pic>
        <p:nvPicPr>
          <p:cNvPr id="9" name="Picture 8" descr="Logo&#10;&#10;Description automatically generated">
            <a:extLst>
              <a:ext uri="{FF2B5EF4-FFF2-40B4-BE49-F238E27FC236}">
                <a16:creationId xmlns:a16="http://schemas.microsoft.com/office/drawing/2014/main" id="{6E191C17-8295-4B6D-88D6-87DDA3B233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13326" y="4749445"/>
            <a:ext cx="1625684" cy="844593"/>
          </a:xfrm>
          <a:prstGeom prst="rect">
            <a:avLst/>
          </a:prstGeom>
        </p:spPr>
      </p:pic>
      <p:grpSp>
        <p:nvGrpSpPr>
          <p:cNvPr id="18" name="Group 17">
            <a:extLst>
              <a:ext uri="{FF2B5EF4-FFF2-40B4-BE49-F238E27FC236}">
                <a16:creationId xmlns:a16="http://schemas.microsoft.com/office/drawing/2014/main" id="{E3DDB115-5AC7-4323-99E4-A2938921F29A}"/>
              </a:ext>
            </a:extLst>
          </p:cNvPr>
          <p:cNvGrpSpPr/>
          <p:nvPr/>
        </p:nvGrpSpPr>
        <p:grpSpPr>
          <a:xfrm>
            <a:off x="5466409" y="1824469"/>
            <a:ext cx="2042093" cy="4031328"/>
            <a:chOff x="3774178" y="3968331"/>
            <a:chExt cx="1625684" cy="2837073"/>
          </a:xfrm>
        </p:grpSpPr>
        <p:pic>
          <p:nvPicPr>
            <p:cNvPr id="17" name="Picture 16" descr="Logo&#10;&#10;Description automatically generated">
              <a:extLst>
                <a:ext uri="{FF2B5EF4-FFF2-40B4-BE49-F238E27FC236}">
                  <a16:creationId xmlns:a16="http://schemas.microsoft.com/office/drawing/2014/main" id="{DA49C27A-E37D-4B3B-A139-5D66BEC100B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74178" y="5688487"/>
              <a:ext cx="1499020" cy="1116917"/>
            </a:xfrm>
            <a:prstGeom prst="rect">
              <a:avLst/>
            </a:prstGeom>
          </p:spPr>
        </p:pic>
        <p:pic>
          <p:nvPicPr>
            <p:cNvPr id="15" name="Picture 14" descr="Logo, company name&#10;&#10;Description automatically generated">
              <a:extLst>
                <a:ext uri="{FF2B5EF4-FFF2-40B4-BE49-F238E27FC236}">
                  <a16:creationId xmlns:a16="http://schemas.microsoft.com/office/drawing/2014/main" id="{98F27F54-042E-4328-A8FE-2693F1BEFF5F}"/>
                </a:ext>
              </a:extLst>
            </p:cNvPr>
            <p:cNvPicPr>
              <a:picLocks noChangeAspect="1"/>
            </p:cNvPicPr>
            <p:nvPr/>
          </p:nvPicPr>
          <p:blipFill rotWithShape="1">
            <a:blip r:embed="rId11">
              <a:extLst>
                <a:ext uri="{28A0092B-C50C-407E-A947-70E740481C1C}">
                  <a14:useLocalDpi xmlns:a14="http://schemas.microsoft.com/office/drawing/2010/main" val="0"/>
                </a:ext>
              </a:extLst>
            </a:blip>
            <a:srcRect l="11454" t="22202" r="19913" b="10821"/>
            <a:stretch/>
          </p:blipFill>
          <p:spPr>
            <a:xfrm>
              <a:off x="3774178" y="3968331"/>
              <a:ext cx="1625684" cy="1739590"/>
            </a:xfrm>
            <a:prstGeom prst="rect">
              <a:avLst/>
            </a:prstGeom>
          </p:spPr>
        </p:pic>
      </p:grpSp>
      <p:pic>
        <p:nvPicPr>
          <p:cNvPr id="20" name="Picture 19" descr="A picture containing text&#10;&#10;Description automatically generated">
            <a:extLst>
              <a:ext uri="{FF2B5EF4-FFF2-40B4-BE49-F238E27FC236}">
                <a16:creationId xmlns:a16="http://schemas.microsoft.com/office/drawing/2014/main" id="{E63D873C-99DA-4D78-8DC7-D079353CBB0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9223" y="1811481"/>
            <a:ext cx="1625683" cy="2710961"/>
          </a:xfrm>
          <a:prstGeom prst="rect">
            <a:avLst/>
          </a:prstGeom>
        </p:spPr>
      </p:pic>
      <p:grpSp>
        <p:nvGrpSpPr>
          <p:cNvPr id="2" name="Group 1">
            <a:extLst>
              <a:ext uri="{FF2B5EF4-FFF2-40B4-BE49-F238E27FC236}">
                <a16:creationId xmlns:a16="http://schemas.microsoft.com/office/drawing/2014/main" id="{4A201AA6-F183-471D-8969-F3A80DDE0FBA}"/>
              </a:ext>
            </a:extLst>
          </p:cNvPr>
          <p:cNvGrpSpPr/>
          <p:nvPr/>
        </p:nvGrpSpPr>
        <p:grpSpPr>
          <a:xfrm>
            <a:off x="3123063" y="1822420"/>
            <a:ext cx="2085426" cy="2431179"/>
            <a:chOff x="8800337" y="1592501"/>
            <a:chExt cx="2544252" cy="2877104"/>
          </a:xfrm>
        </p:grpSpPr>
        <p:pic>
          <p:nvPicPr>
            <p:cNvPr id="7" name="Picture 6">
              <a:extLst>
                <a:ext uri="{FF2B5EF4-FFF2-40B4-BE49-F238E27FC236}">
                  <a16:creationId xmlns:a16="http://schemas.microsoft.com/office/drawing/2014/main" id="{95FF1B16-5415-426A-9BA3-44293C25DAC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800337" y="1592501"/>
              <a:ext cx="2544251" cy="1299110"/>
            </a:xfrm>
            <a:prstGeom prst="rect">
              <a:avLst/>
            </a:prstGeom>
          </p:spPr>
        </p:pic>
        <p:pic>
          <p:nvPicPr>
            <p:cNvPr id="11" name="Picture 10" descr="Logo&#10;&#10;Description automatically generated">
              <a:extLst>
                <a:ext uri="{FF2B5EF4-FFF2-40B4-BE49-F238E27FC236}">
                  <a16:creationId xmlns:a16="http://schemas.microsoft.com/office/drawing/2014/main" id="{158815F1-F583-4E28-A231-DCE08D87544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800338" y="2956000"/>
              <a:ext cx="2544251" cy="1513605"/>
            </a:xfrm>
            <a:prstGeom prst="rect">
              <a:avLst/>
            </a:prstGeom>
          </p:spPr>
        </p:pic>
      </p:grpSp>
      <p:pic>
        <p:nvPicPr>
          <p:cNvPr id="14" name="Picture 13" descr="Logo, company name&#10;&#10;Description automatically generated">
            <a:extLst>
              <a:ext uri="{FF2B5EF4-FFF2-40B4-BE49-F238E27FC236}">
                <a16:creationId xmlns:a16="http://schemas.microsoft.com/office/drawing/2014/main" id="{CA208C28-BDA5-4D05-B4C4-907A48511DF9}"/>
              </a:ext>
            </a:extLst>
          </p:cNvPr>
          <p:cNvPicPr>
            <a:picLocks noChangeAspect="1"/>
          </p:cNvPicPr>
          <p:nvPr/>
        </p:nvPicPr>
        <p:blipFill rotWithShape="1">
          <a:blip r:embed="rId15">
            <a:extLst>
              <a:ext uri="{28A0092B-C50C-407E-A947-70E740481C1C}">
                <a14:useLocalDpi xmlns:a14="http://schemas.microsoft.com/office/drawing/2010/main" val="0"/>
              </a:ext>
            </a:extLst>
          </a:blip>
          <a:srcRect l="8483" t="27230" r="4218" b="21748"/>
          <a:stretch/>
        </p:blipFill>
        <p:spPr>
          <a:xfrm>
            <a:off x="7728514" y="1881127"/>
            <a:ext cx="1870939" cy="1093462"/>
          </a:xfrm>
          <a:prstGeom prst="rect">
            <a:avLst/>
          </a:prstGeom>
        </p:spPr>
      </p:pic>
    </p:spTree>
    <p:extLst>
      <p:ext uri="{BB962C8B-B14F-4D97-AF65-F5344CB8AC3E}">
        <p14:creationId xmlns:p14="http://schemas.microsoft.com/office/powerpoint/2010/main" val="3240139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wo people shaking hands&#10;&#10;Description automatically generated">
            <a:extLst>
              <a:ext uri="{FF2B5EF4-FFF2-40B4-BE49-F238E27FC236}">
                <a16:creationId xmlns:a16="http://schemas.microsoft.com/office/drawing/2014/main" id="{09CD97DB-4090-4137-8C75-36D54E508FD2}"/>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7113"/>
          <a:stretch/>
        </p:blipFill>
        <p:spPr>
          <a:xfrm>
            <a:off x="6701016" y="0"/>
            <a:ext cx="6370192" cy="6858000"/>
          </a:xfrm>
          <a:prstGeom prst="rect">
            <a:avLst/>
          </a:prstGeom>
        </p:spPr>
      </p:pic>
      <p:sp>
        <p:nvSpPr>
          <p:cNvPr id="8" name="TextBox 7">
            <a:extLst>
              <a:ext uri="{FF2B5EF4-FFF2-40B4-BE49-F238E27FC236}">
                <a16:creationId xmlns:a16="http://schemas.microsoft.com/office/drawing/2014/main" id="{EA238751-FE1B-4052-9780-AC84BF8DB445}"/>
              </a:ext>
            </a:extLst>
          </p:cNvPr>
          <p:cNvSpPr txBox="1"/>
          <p:nvPr/>
        </p:nvSpPr>
        <p:spPr>
          <a:xfrm>
            <a:off x="725888" y="241681"/>
            <a:ext cx="7768911" cy="553998"/>
          </a:xfrm>
          <a:prstGeom prst="rect">
            <a:avLst/>
          </a:prstGeom>
          <a:noFill/>
        </p:spPr>
        <p:txBody>
          <a:bodyPr wrap="square" lIns="0" tIns="0" rIns="0" bIns="0" rtlCol="0">
            <a:spAutoFit/>
          </a:bodyPr>
          <a:lstStyle/>
          <a:p>
            <a:pPr>
              <a:lnSpc>
                <a:spcPct val="90000"/>
              </a:lnSpc>
            </a:pPr>
            <a:r>
              <a:rPr lang="en-US" sz="4000" b="1" spc="30" dirty="0">
                <a:latin typeface="+mj-lt"/>
              </a:rPr>
              <a:t>Most Important:  </a:t>
            </a:r>
            <a:r>
              <a:rPr lang="en-US" sz="4000" spc="30" dirty="0">
                <a:latin typeface="+mj-lt"/>
              </a:rPr>
              <a:t>Meaningful Results</a:t>
            </a:r>
          </a:p>
        </p:txBody>
      </p:sp>
      <p:sp>
        <p:nvSpPr>
          <p:cNvPr id="9" name="TextBox 8">
            <a:extLst>
              <a:ext uri="{FF2B5EF4-FFF2-40B4-BE49-F238E27FC236}">
                <a16:creationId xmlns:a16="http://schemas.microsoft.com/office/drawing/2014/main" id="{25D34E2D-DBCA-4110-BDC5-0C3CD70F766C}"/>
              </a:ext>
            </a:extLst>
          </p:cNvPr>
          <p:cNvSpPr txBox="1"/>
          <p:nvPr/>
        </p:nvSpPr>
        <p:spPr>
          <a:xfrm>
            <a:off x="725888" y="1037360"/>
            <a:ext cx="4987638" cy="5909310"/>
          </a:xfrm>
          <a:prstGeom prst="rect">
            <a:avLst/>
          </a:prstGeom>
          <a:noFill/>
        </p:spPr>
        <p:txBody>
          <a:bodyPr wrap="square" rtlCol="0">
            <a:spAutoFit/>
          </a:bodyPr>
          <a:lstStyle/>
          <a:p>
            <a:pPr marL="342900" indent="-342900">
              <a:spcBef>
                <a:spcPct val="20000"/>
              </a:spcBef>
              <a:buFontTx/>
              <a:buChar char="•"/>
            </a:pPr>
            <a:r>
              <a:rPr lang="en-US" sz="1400" b="1" dirty="0"/>
              <a:t>Not just PR for PR’s sake</a:t>
            </a:r>
          </a:p>
          <a:p>
            <a:pPr marL="342900" indent="-342900">
              <a:spcBef>
                <a:spcPct val="20000"/>
              </a:spcBef>
              <a:buFontTx/>
              <a:buChar char="•"/>
            </a:pPr>
            <a:r>
              <a:rPr lang="en-US" sz="1400" dirty="0"/>
              <a:t>We are your brand partner, here to work for and with you to use PR tactics to help achieve the brand and corporate goals; when you succeed, we succeed; when you grow, we grow</a:t>
            </a:r>
          </a:p>
          <a:p>
            <a:pPr marL="342900" indent="-342900">
              <a:spcBef>
                <a:spcPct val="20000"/>
              </a:spcBef>
              <a:buFontTx/>
              <a:buChar char="•"/>
            </a:pPr>
            <a:r>
              <a:rPr lang="en-US" sz="1400" dirty="0"/>
              <a:t>Deussen PR campaigns</a:t>
            </a:r>
          </a:p>
          <a:p>
            <a:pPr marL="800100" lvl="1" indent="-342900">
              <a:spcBef>
                <a:spcPct val="20000"/>
              </a:spcBef>
              <a:buFontTx/>
              <a:buChar char="•"/>
            </a:pPr>
            <a:r>
              <a:rPr lang="en-US" sz="1400" dirty="0"/>
              <a:t>Grow image</a:t>
            </a:r>
          </a:p>
          <a:p>
            <a:pPr marL="800100" lvl="1" indent="-342900">
              <a:spcBef>
                <a:spcPct val="20000"/>
              </a:spcBef>
              <a:buFontTx/>
              <a:buChar char="•"/>
            </a:pPr>
            <a:r>
              <a:rPr lang="en-US" sz="1400" dirty="0"/>
              <a:t>Pull volume</a:t>
            </a:r>
          </a:p>
          <a:p>
            <a:pPr marL="800100" lvl="1" indent="-342900">
              <a:spcBef>
                <a:spcPct val="20000"/>
              </a:spcBef>
              <a:buFontTx/>
              <a:buChar char="•"/>
            </a:pPr>
            <a:r>
              <a:rPr lang="en-US" sz="1400" dirty="0"/>
              <a:t>Amplify success</a:t>
            </a:r>
          </a:p>
          <a:p>
            <a:pPr marL="800100" lvl="1" indent="-342900">
              <a:spcBef>
                <a:spcPct val="20000"/>
              </a:spcBef>
              <a:buFontTx/>
              <a:buChar char="•"/>
            </a:pPr>
            <a:r>
              <a:rPr lang="en-US" sz="1400" dirty="0"/>
              <a:t>Support in areas of weakness</a:t>
            </a:r>
          </a:p>
          <a:p>
            <a:pPr marL="800100" lvl="1" indent="-342900">
              <a:spcBef>
                <a:spcPct val="20000"/>
              </a:spcBef>
              <a:buFontTx/>
              <a:buChar char="•"/>
            </a:pPr>
            <a:r>
              <a:rPr lang="en-US" sz="1400" dirty="0"/>
              <a:t>Reach millions of target consumers at once</a:t>
            </a:r>
          </a:p>
          <a:p>
            <a:pPr marL="800100" lvl="1" indent="-342900">
              <a:spcBef>
                <a:spcPct val="20000"/>
              </a:spcBef>
              <a:buFontTx/>
              <a:buChar char="•"/>
            </a:pPr>
            <a:r>
              <a:rPr lang="en-US" sz="1400" dirty="0"/>
              <a:t>Generate third-party endorsements that impress</a:t>
            </a:r>
          </a:p>
          <a:p>
            <a:pPr marL="342900" indent="-342900">
              <a:spcBef>
                <a:spcPct val="20000"/>
              </a:spcBef>
              <a:buFontTx/>
              <a:buChar char="•"/>
            </a:pPr>
            <a:r>
              <a:rPr lang="en-US" sz="1400" dirty="0"/>
              <a:t>How to measure impact</a:t>
            </a:r>
          </a:p>
          <a:p>
            <a:pPr marL="800100" lvl="1" indent="-342900">
              <a:spcBef>
                <a:spcPct val="20000"/>
              </a:spcBef>
              <a:buFontTx/>
              <a:buChar char="•"/>
            </a:pPr>
            <a:r>
              <a:rPr lang="en-US" sz="1400" dirty="0"/>
              <a:t>Creation of useful sales tools:  B2B and POS</a:t>
            </a:r>
          </a:p>
          <a:p>
            <a:pPr marL="800100" lvl="1" indent="-342900">
              <a:spcBef>
                <a:spcPct val="20000"/>
              </a:spcBef>
              <a:buFontTx/>
              <a:buChar char="•"/>
            </a:pPr>
            <a:r>
              <a:rPr lang="en-US" sz="1400" dirty="0"/>
              <a:t>Feedback from the trade</a:t>
            </a:r>
          </a:p>
          <a:p>
            <a:pPr marL="800100" lvl="1" indent="-342900">
              <a:spcBef>
                <a:spcPct val="20000"/>
              </a:spcBef>
              <a:buFontTx/>
              <a:buChar char="•"/>
            </a:pPr>
            <a:r>
              <a:rPr lang="en-US" sz="1400" dirty="0"/>
              <a:t>Click throughs</a:t>
            </a:r>
          </a:p>
          <a:p>
            <a:pPr marL="800100" lvl="1" indent="-342900">
              <a:spcBef>
                <a:spcPct val="20000"/>
              </a:spcBef>
              <a:buFontTx/>
              <a:buChar char="•"/>
            </a:pPr>
            <a:r>
              <a:rPr lang="en-US" sz="1400" dirty="0"/>
              <a:t>Social posts and re-posts of earned media content</a:t>
            </a:r>
          </a:p>
          <a:p>
            <a:pPr marL="800100" lvl="1" indent="-342900">
              <a:spcBef>
                <a:spcPct val="20000"/>
              </a:spcBef>
              <a:buFontTx/>
              <a:buChar char="•"/>
            </a:pPr>
            <a:r>
              <a:rPr lang="en-US" sz="1400" dirty="0"/>
              <a:t>Pre- and post surveys: internal or third-party</a:t>
            </a:r>
          </a:p>
          <a:p>
            <a:pPr marL="800100" lvl="1" indent="-342900">
              <a:spcBef>
                <a:spcPct val="20000"/>
              </a:spcBef>
              <a:buFontTx/>
              <a:buChar char="•"/>
            </a:pPr>
            <a:r>
              <a:rPr lang="en-US" sz="1400" dirty="0"/>
              <a:t>Number of stories</a:t>
            </a:r>
          </a:p>
          <a:p>
            <a:pPr marL="800100" lvl="1" indent="-342900">
              <a:spcBef>
                <a:spcPct val="20000"/>
              </a:spcBef>
              <a:buFontTx/>
              <a:buChar char="•"/>
            </a:pPr>
            <a:r>
              <a:rPr lang="en-US" sz="1400" dirty="0"/>
              <a:t>Number of impressions</a:t>
            </a:r>
          </a:p>
          <a:p>
            <a:pPr marL="800100" lvl="1" indent="-342900">
              <a:spcBef>
                <a:spcPct val="20000"/>
              </a:spcBef>
              <a:buFontTx/>
              <a:buChar char="•"/>
            </a:pPr>
            <a:r>
              <a:rPr lang="en-US" sz="1400" dirty="0"/>
              <a:t>CPM (cost per thousand impressions)</a:t>
            </a:r>
          </a:p>
          <a:p>
            <a:pPr marL="800100" lvl="1" indent="-342900">
              <a:spcBef>
                <a:spcPct val="20000"/>
              </a:spcBef>
              <a:buFontTx/>
              <a:buChar char="•"/>
            </a:pPr>
            <a:r>
              <a:rPr lang="en-US" sz="1400" dirty="0"/>
              <a:t>ROI</a:t>
            </a:r>
          </a:p>
          <a:p>
            <a:pPr marL="800100" lvl="1" indent="-342900">
              <a:spcBef>
                <a:spcPct val="20000"/>
              </a:spcBef>
              <a:buFontTx/>
              <a:buChar char="•"/>
            </a:pPr>
            <a:endParaRPr lang="en-US" sz="1400" dirty="0"/>
          </a:p>
          <a:p>
            <a:pPr marL="342900" indent="-342900">
              <a:spcBef>
                <a:spcPct val="20000"/>
              </a:spcBef>
              <a:buFontTx/>
              <a:buChar char="•"/>
            </a:pPr>
            <a:endParaRPr lang="en-US" sz="1400" dirty="0"/>
          </a:p>
        </p:txBody>
      </p:sp>
    </p:spTree>
    <p:extLst>
      <p:ext uri="{BB962C8B-B14F-4D97-AF65-F5344CB8AC3E}">
        <p14:creationId xmlns:p14="http://schemas.microsoft.com/office/powerpoint/2010/main" val="2279274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97A24E-D2E0-4D3D-939F-9A6598EDC44C}"/>
              </a:ext>
            </a:extLst>
          </p:cNvPr>
          <p:cNvSpPr/>
          <p:nvPr/>
        </p:nvSpPr>
        <p:spPr>
          <a:xfrm>
            <a:off x="4413608" y="934170"/>
            <a:ext cx="6781729" cy="794263"/>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EBBD939-E018-44CE-A3AD-FE31D6093C9F}"/>
              </a:ext>
            </a:extLst>
          </p:cNvPr>
          <p:cNvSpPr txBox="1"/>
          <p:nvPr/>
        </p:nvSpPr>
        <p:spPr>
          <a:xfrm>
            <a:off x="5638871" y="202701"/>
            <a:ext cx="5406118" cy="147680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spc="30" dirty="0">
                <a:solidFill>
                  <a:schemeClr val="bg1"/>
                </a:solidFill>
                <a:latin typeface="+mj-lt"/>
                <a:ea typeface="+mj-ea"/>
                <a:cs typeface="+mj-cs"/>
              </a:rPr>
              <a:t>General Ways of Working</a:t>
            </a:r>
          </a:p>
        </p:txBody>
      </p:sp>
      <p:pic>
        <p:nvPicPr>
          <p:cNvPr id="4" name="Picture Placeholder 13" descr="A picture containing graphical user interface&#10;&#10;Description automatically generated">
            <a:extLst>
              <a:ext uri="{FF2B5EF4-FFF2-40B4-BE49-F238E27FC236}">
                <a16:creationId xmlns:a16="http://schemas.microsoft.com/office/drawing/2014/main" id="{DEE40991-FAAE-4081-8371-C776AD3901EF}"/>
              </a:ext>
            </a:extLst>
          </p:cNvPr>
          <p:cNvPicPr>
            <a:picLocks noGrp="1" noChangeAspect="1"/>
          </p:cNvPicPr>
          <p:nvPr>
            <p:ph type="pic" sz="quarter" idx="17"/>
          </p:nvPr>
        </p:nvPicPr>
        <p:blipFill rotWithShape="1">
          <a:blip r:embed="rId3" cstate="email">
            <a:extLst>
              <a:ext uri="{28A0092B-C50C-407E-A947-70E740481C1C}">
                <a14:useLocalDpi xmlns:a14="http://schemas.microsoft.com/office/drawing/2010/main"/>
              </a:ext>
            </a:extLst>
          </a:blip>
          <a:srcRect l="30551" r="18754"/>
          <a:stretch/>
        </p:blipFill>
        <p:spPr>
          <a:xfrm>
            <a:off x="0" y="0"/>
            <a:ext cx="4991124" cy="7384049"/>
          </a:xfrm>
          <a:prstGeom prst="rect">
            <a:avLst/>
          </a:prstGeom>
        </p:spPr>
      </p:pic>
      <p:sp>
        <p:nvSpPr>
          <p:cNvPr id="5" name="TextBox 4">
            <a:extLst>
              <a:ext uri="{FF2B5EF4-FFF2-40B4-BE49-F238E27FC236}">
                <a16:creationId xmlns:a16="http://schemas.microsoft.com/office/drawing/2014/main" id="{C47C2156-FB0B-465C-9717-A32E2D38AD99}"/>
              </a:ext>
            </a:extLst>
          </p:cNvPr>
          <p:cNvSpPr txBox="1"/>
          <p:nvPr/>
        </p:nvSpPr>
        <p:spPr>
          <a:xfrm>
            <a:off x="5759187" y="1788593"/>
            <a:ext cx="4818888" cy="3550789"/>
          </a:xfrm>
          <a:prstGeom prst="rect">
            <a:avLst/>
          </a:prstGeom>
        </p:spPr>
        <p:txBody>
          <a:bodyPr vert="horz" lIns="91440" tIns="45720" rIns="91440" bIns="45720" rtlCol="0" anchor="t">
            <a:noAutofit/>
          </a:bodyPr>
          <a:lstStyle/>
          <a:p>
            <a:pPr indent="-228600">
              <a:spcBef>
                <a:spcPct val="20000"/>
              </a:spcBef>
              <a:buFont typeface="Arial" panose="020B0604020202020204" pitchFamily="34" charset="0"/>
              <a:buChar char="•"/>
            </a:pPr>
            <a:r>
              <a:rPr lang="en-US" sz="1400" b="1" dirty="0"/>
              <a:t>READY</a:t>
            </a:r>
          </a:p>
          <a:p>
            <a:pPr marL="342900" indent="-228600">
              <a:spcBef>
                <a:spcPct val="20000"/>
              </a:spcBef>
              <a:buFont typeface="Arial" panose="020B0604020202020204" pitchFamily="34" charset="0"/>
              <a:buChar char="•"/>
            </a:pPr>
            <a:r>
              <a:rPr lang="en-US" sz="1400" dirty="0"/>
              <a:t>Full briefing by brand team so that the PR campaign reflects, supports, leverages, and amplifies the qualitative and quantitative brand objectives</a:t>
            </a:r>
          </a:p>
          <a:p>
            <a:pPr marL="342900" indent="-228600">
              <a:spcBef>
                <a:spcPct val="20000"/>
              </a:spcBef>
              <a:buFont typeface="Arial" panose="020B0604020202020204" pitchFamily="34" charset="0"/>
              <a:buChar char="•"/>
            </a:pPr>
            <a:r>
              <a:rPr lang="en-US" sz="1400" dirty="0"/>
              <a:t>A mini “listening tour” with sales is often powerful; allows their needs to be balanced against brand objectives in order to meet both</a:t>
            </a:r>
          </a:p>
          <a:p>
            <a:pPr marL="342900" indent="-228600">
              <a:spcBef>
                <a:spcPct val="20000"/>
              </a:spcBef>
              <a:buFont typeface="Arial" panose="020B0604020202020204" pitchFamily="34" charset="0"/>
              <a:buChar char="•"/>
            </a:pPr>
            <a:r>
              <a:rPr lang="en-US" sz="1400" dirty="0"/>
              <a:t>E-introduction to all agency partners so we can pull together, work most efficiently, and build a consistent global brand image</a:t>
            </a:r>
          </a:p>
          <a:p>
            <a:pPr marL="342900" indent="-228600">
              <a:spcBef>
                <a:spcPct val="20000"/>
              </a:spcBef>
              <a:buFont typeface="Arial" panose="020B0604020202020204" pitchFamily="34" charset="0"/>
              <a:buChar char="•"/>
            </a:pPr>
            <a:r>
              <a:rPr lang="en-US" sz="1400" dirty="0"/>
              <a:t>Ongoing monitoring and analysis of trends, angles, competitive activity, etc.; constant stream of ideation for client</a:t>
            </a:r>
          </a:p>
          <a:p>
            <a:pPr marL="342900" indent="-228600">
              <a:spcBef>
                <a:spcPct val="20000"/>
              </a:spcBef>
              <a:buFont typeface="Arial" panose="020B0604020202020204" pitchFamily="34" charset="0"/>
              <a:buChar char="•"/>
            </a:pPr>
            <a:r>
              <a:rPr lang="en-US" sz="1400" dirty="0"/>
              <a:t>Ideally a visit to the source; we are happy to fly economy class</a:t>
            </a:r>
          </a:p>
          <a:p>
            <a:pPr marL="342900" indent="-228600">
              <a:spcBef>
                <a:spcPct val="20000"/>
              </a:spcBef>
              <a:buFont typeface="Arial" panose="020B0604020202020204" pitchFamily="34" charset="0"/>
              <a:buChar char="•"/>
            </a:pPr>
            <a:r>
              <a:rPr lang="en-US" sz="1400" dirty="0"/>
              <a:t>Develop PR plan; gain internal approvals; bring to outside bodies for input; finalize</a:t>
            </a:r>
          </a:p>
          <a:p>
            <a:pPr marL="342900" indent="-228600">
              <a:spcBef>
                <a:spcPct val="20000"/>
              </a:spcBef>
              <a:buFont typeface="Arial" panose="020B0604020202020204" pitchFamily="34" charset="0"/>
              <a:buChar char="•"/>
            </a:pPr>
            <a:r>
              <a:rPr lang="en-US" sz="1400" dirty="0"/>
              <a:t>Ongoing communication to facilitate cross-pollination, course-correct quickly if needed, adjust to world events, etc.</a:t>
            </a:r>
            <a:endParaRPr lang="en-US" sz="1400" dirty="0">
              <a:effectLst/>
            </a:endParaRPr>
          </a:p>
        </p:txBody>
      </p:sp>
    </p:spTree>
    <p:extLst>
      <p:ext uri="{BB962C8B-B14F-4D97-AF65-F5344CB8AC3E}">
        <p14:creationId xmlns:p14="http://schemas.microsoft.com/office/powerpoint/2010/main" val="414218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97A24E-D2E0-4D3D-939F-9A6598EDC44C}"/>
              </a:ext>
            </a:extLst>
          </p:cNvPr>
          <p:cNvSpPr/>
          <p:nvPr/>
        </p:nvSpPr>
        <p:spPr>
          <a:xfrm>
            <a:off x="4413608" y="958234"/>
            <a:ext cx="6781729" cy="794263"/>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5B83C272-D50B-4F6E-91EE-D71801D6AA69}"/>
              </a:ext>
            </a:extLst>
          </p:cNvPr>
          <p:cNvSpPr txBox="1"/>
          <p:nvPr/>
        </p:nvSpPr>
        <p:spPr>
          <a:xfrm>
            <a:off x="5562165" y="239600"/>
            <a:ext cx="5361744" cy="147680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spc="30" dirty="0">
                <a:solidFill>
                  <a:schemeClr val="bg1"/>
                </a:solidFill>
                <a:latin typeface="+mj-lt"/>
                <a:ea typeface="+mj-ea"/>
                <a:cs typeface="+mj-cs"/>
              </a:rPr>
              <a:t>General Ways of Working</a:t>
            </a:r>
          </a:p>
        </p:txBody>
      </p:sp>
      <p:sp>
        <p:nvSpPr>
          <p:cNvPr id="10" name="TextBox 9">
            <a:extLst>
              <a:ext uri="{FF2B5EF4-FFF2-40B4-BE49-F238E27FC236}">
                <a16:creationId xmlns:a16="http://schemas.microsoft.com/office/drawing/2014/main" id="{F38D47EA-DE31-4121-8FBB-7FEA3A8E96CB}"/>
              </a:ext>
            </a:extLst>
          </p:cNvPr>
          <p:cNvSpPr txBox="1"/>
          <p:nvPr/>
        </p:nvSpPr>
        <p:spPr>
          <a:xfrm>
            <a:off x="5665151" y="2000063"/>
            <a:ext cx="4818888" cy="3550789"/>
          </a:xfrm>
          <a:prstGeom prst="rect">
            <a:avLst/>
          </a:prstGeom>
        </p:spPr>
        <p:txBody>
          <a:bodyPr vert="horz" lIns="91440" tIns="45720" rIns="91440" bIns="45720" rtlCol="0" anchor="t">
            <a:normAutofit/>
          </a:bodyPr>
          <a:lstStyle/>
          <a:p>
            <a:pPr indent="-228600">
              <a:spcBef>
                <a:spcPct val="20000"/>
              </a:spcBef>
              <a:buFont typeface="Arial" panose="020B0604020202020204" pitchFamily="34" charset="0"/>
              <a:buChar char="•"/>
            </a:pPr>
            <a:r>
              <a:rPr lang="en-US" sz="1400" b="1" dirty="0"/>
              <a:t>AIM</a:t>
            </a:r>
          </a:p>
          <a:p>
            <a:pPr marL="285750" indent="-228600">
              <a:spcBef>
                <a:spcPct val="20000"/>
              </a:spcBef>
              <a:buFont typeface="Arial" panose="020B0604020202020204" pitchFamily="34" charset="0"/>
              <a:buChar char="•"/>
            </a:pPr>
            <a:r>
              <a:rPr lang="en-US" sz="1400" dirty="0"/>
              <a:t>Create or confirm key messages</a:t>
            </a:r>
          </a:p>
          <a:p>
            <a:pPr marL="285750" indent="-228600">
              <a:spcBef>
                <a:spcPct val="20000"/>
              </a:spcBef>
              <a:buFont typeface="Arial" panose="020B0604020202020204" pitchFamily="34" charset="0"/>
              <a:buChar char="•"/>
            </a:pPr>
            <a:r>
              <a:rPr lang="en-US" sz="1400" dirty="0"/>
              <a:t>Adapt or create press materials as needed (bios, tech sheets, history, category info., etc.)</a:t>
            </a:r>
          </a:p>
          <a:p>
            <a:pPr marL="285750" indent="-228600">
              <a:spcBef>
                <a:spcPct val="20000"/>
              </a:spcBef>
              <a:buFont typeface="Arial" panose="020B0604020202020204" pitchFamily="34" charset="0"/>
              <a:buChar char="•"/>
            </a:pPr>
            <a:r>
              <a:rPr lang="en-US" sz="1400" dirty="0"/>
              <a:t>Stock image bank (still &amp; video); request anything further than may be needed</a:t>
            </a:r>
          </a:p>
          <a:p>
            <a:pPr marL="285750" indent="-228600">
              <a:spcBef>
                <a:spcPct val="20000"/>
              </a:spcBef>
              <a:buFont typeface="Arial" panose="020B0604020202020204" pitchFamily="34" charset="0"/>
              <a:buChar char="•"/>
            </a:pPr>
            <a:r>
              <a:rPr lang="en-US" sz="1400" dirty="0">
                <a:effectLst/>
              </a:rPr>
              <a:t>Host internal, competitive blind tasting</a:t>
            </a:r>
          </a:p>
          <a:p>
            <a:pPr marL="285750" indent="-228600">
              <a:spcBef>
                <a:spcPct val="20000"/>
              </a:spcBef>
              <a:buFont typeface="Arial" panose="020B0604020202020204" pitchFamily="34" charset="0"/>
              <a:buChar char="•"/>
            </a:pPr>
            <a:r>
              <a:rPr lang="en-US" sz="1400" dirty="0">
                <a:effectLst/>
              </a:rPr>
              <a:t>Review editorial calendars in order to pitch inclusion in round-up stories</a:t>
            </a:r>
          </a:p>
          <a:p>
            <a:pPr marL="285750" indent="-228600">
              <a:spcBef>
                <a:spcPct val="20000"/>
              </a:spcBef>
              <a:buFont typeface="Arial" panose="020B0604020202020204" pitchFamily="34" charset="0"/>
              <a:buChar char="•"/>
            </a:pPr>
            <a:r>
              <a:rPr lang="en-US" sz="1400" dirty="0"/>
              <a:t>Build custom media list for each segment (channel, geographic, etc.)</a:t>
            </a:r>
            <a:endParaRPr lang="en-US" sz="1400" dirty="0">
              <a:effectLst/>
            </a:endParaRPr>
          </a:p>
          <a:p>
            <a:pPr marL="285750" indent="-228600">
              <a:spcBef>
                <a:spcPct val="20000"/>
              </a:spcBef>
              <a:buFont typeface="Arial" panose="020B0604020202020204" pitchFamily="34" charset="0"/>
              <a:buChar char="•"/>
            </a:pPr>
            <a:r>
              <a:rPr lang="en-US" sz="1400" dirty="0">
                <a:effectLst/>
              </a:rPr>
              <a:t>Assess ratings/competition opportunities and advise accordingly</a:t>
            </a:r>
          </a:p>
        </p:txBody>
      </p:sp>
      <p:pic>
        <p:nvPicPr>
          <p:cNvPr id="16" name="Picture 15" descr="A picture containing indoor, floor, ceiling, kitchen&#10;&#10;Description automatically generated">
            <a:extLst>
              <a:ext uri="{FF2B5EF4-FFF2-40B4-BE49-F238E27FC236}">
                <a16:creationId xmlns:a16="http://schemas.microsoft.com/office/drawing/2014/main" id="{86E2710C-39CB-4F4C-99E5-33FA30B3A261}"/>
              </a:ext>
            </a:extLst>
          </p:cNvPr>
          <p:cNvPicPr>
            <a:picLocks noChangeAspect="1"/>
          </p:cNvPicPr>
          <p:nvPr/>
        </p:nvPicPr>
        <p:blipFill rotWithShape="1">
          <a:blip r:embed="rId3">
            <a:extLst>
              <a:ext uri="{28A0092B-C50C-407E-A947-70E740481C1C}">
                <a14:useLocalDpi xmlns:a14="http://schemas.microsoft.com/office/drawing/2010/main" val="0"/>
              </a:ext>
            </a:extLst>
          </a:blip>
          <a:srcRect l="36635" t="632"/>
          <a:stretch/>
        </p:blipFill>
        <p:spPr>
          <a:xfrm>
            <a:off x="-383841" y="-108284"/>
            <a:ext cx="5361745" cy="6966284"/>
          </a:xfrm>
          <a:prstGeom prst="rect">
            <a:avLst/>
          </a:prstGeom>
        </p:spPr>
      </p:pic>
    </p:spTree>
    <p:extLst>
      <p:ext uri="{BB962C8B-B14F-4D97-AF65-F5344CB8AC3E}">
        <p14:creationId xmlns:p14="http://schemas.microsoft.com/office/powerpoint/2010/main" val="172180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4C4E7AA-BC87-4AE5-BC31-323CE9015802}"/>
              </a:ext>
            </a:extLst>
          </p:cNvPr>
          <p:cNvSpPr/>
          <p:nvPr/>
        </p:nvSpPr>
        <p:spPr>
          <a:xfrm>
            <a:off x="6336385" y="579959"/>
            <a:ext cx="6781729" cy="794263"/>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D1C6CBE-142C-46EF-9928-060738414678}"/>
              </a:ext>
            </a:extLst>
          </p:cNvPr>
          <p:cNvSpPr txBox="1"/>
          <p:nvPr/>
        </p:nvSpPr>
        <p:spPr>
          <a:xfrm>
            <a:off x="6533261" y="-158442"/>
            <a:ext cx="5614826" cy="147680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spc="30" dirty="0">
                <a:solidFill>
                  <a:schemeClr val="bg1"/>
                </a:solidFill>
                <a:latin typeface="+mj-lt"/>
                <a:ea typeface="+mj-ea"/>
                <a:cs typeface="+mj-cs"/>
              </a:rPr>
              <a:t>General Ways of Working</a:t>
            </a:r>
          </a:p>
        </p:txBody>
      </p:sp>
      <p:sp>
        <p:nvSpPr>
          <p:cNvPr id="4" name="TextBox 3">
            <a:extLst>
              <a:ext uri="{FF2B5EF4-FFF2-40B4-BE49-F238E27FC236}">
                <a16:creationId xmlns:a16="http://schemas.microsoft.com/office/drawing/2014/main" id="{08AC149A-E8F0-4F3A-B513-CF1CBA3269EB}"/>
              </a:ext>
            </a:extLst>
          </p:cNvPr>
          <p:cNvSpPr txBox="1"/>
          <p:nvPr/>
        </p:nvSpPr>
        <p:spPr>
          <a:xfrm>
            <a:off x="6533261" y="1608195"/>
            <a:ext cx="4818888" cy="3550789"/>
          </a:xfrm>
          <a:prstGeom prst="rect">
            <a:avLst/>
          </a:prstGeom>
        </p:spPr>
        <p:txBody>
          <a:bodyPr vert="horz" lIns="91440" tIns="45720" rIns="91440" bIns="45720" rtlCol="0" anchor="t">
            <a:noAutofit/>
          </a:bodyPr>
          <a:lstStyle/>
          <a:p>
            <a:pPr indent="-228600">
              <a:lnSpc>
                <a:spcPct val="110000"/>
              </a:lnSpc>
              <a:spcBef>
                <a:spcPct val="20000"/>
              </a:spcBef>
              <a:buFont typeface="Arial" panose="020B0604020202020204" pitchFamily="34" charset="0"/>
              <a:buChar char="•"/>
            </a:pPr>
            <a:r>
              <a:rPr lang="en-US" sz="1400" b="1" dirty="0"/>
              <a:t>FIRE</a:t>
            </a:r>
          </a:p>
          <a:p>
            <a:pPr marL="342900" marR="0" lvl="0" indent="-228600">
              <a:lnSpc>
                <a:spcPct val="110000"/>
              </a:lnSpc>
              <a:spcBef>
                <a:spcPts val="0"/>
              </a:spcBef>
              <a:spcAft>
                <a:spcPts val="800"/>
              </a:spcAft>
              <a:buFont typeface="Arial" panose="020B0604020202020204" pitchFamily="34" charset="0"/>
              <a:buChar char="•"/>
            </a:pPr>
            <a:r>
              <a:rPr lang="en-US" sz="1400" dirty="0"/>
              <a:t>Constant stream of strategic communication to all constituencies</a:t>
            </a:r>
          </a:p>
          <a:p>
            <a:pPr marL="800100" lvl="1" indent="-228600">
              <a:lnSpc>
                <a:spcPct val="110000"/>
              </a:lnSpc>
              <a:spcAft>
                <a:spcPts val="800"/>
              </a:spcAft>
              <a:buFont typeface="Arial" panose="020B0604020202020204" pitchFamily="34" charset="0"/>
              <a:buChar char="•"/>
            </a:pPr>
            <a:r>
              <a:rPr lang="en-US" sz="1400" dirty="0">
                <a:effectLst/>
              </a:rPr>
              <a:t>Internal: client contacts; and, as directed partner agencies, </a:t>
            </a:r>
            <a:r>
              <a:rPr lang="en-US" sz="1400" dirty="0"/>
              <a:t>winemakers/distillers, key distributor salespersons, etc.</a:t>
            </a:r>
            <a:endParaRPr lang="en-US" sz="1400" dirty="0">
              <a:effectLst/>
            </a:endParaRPr>
          </a:p>
          <a:p>
            <a:pPr marL="800100" lvl="1" indent="-228600">
              <a:lnSpc>
                <a:spcPct val="110000"/>
              </a:lnSpc>
              <a:spcAft>
                <a:spcPts val="800"/>
              </a:spcAft>
              <a:buFont typeface="Arial" panose="020B0604020202020204" pitchFamily="34" charset="0"/>
              <a:buChar char="•"/>
            </a:pPr>
            <a:r>
              <a:rPr lang="en-US" sz="1400" dirty="0"/>
              <a:t>External: BevAlc community, influencers, trade &amp; consumer media, vendors as appropriate, consumer-facing partners, consumers if warranted, etc.</a:t>
            </a:r>
            <a:endParaRPr lang="en-US" sz="1400" dirty="0">
              <a:effectLst/>
            </a:endParaRPr>
          </a:p>
          <a:p>
            <a:pPr marL="342900" marR="0" lvl="0" indent="-228600">
              <a:lnSpc>
                <a:spcPct val="110000"/>
              </a:lnSpc>
              <a:spcBef>
                <a:spcPts val="0"/>
              </a:spcBef>
              <a:spcAft>
                <a:spcPts val="800"/>
              </a:spcAft>
              <a:buFont typeface="Arial" panose="020B0604020202020204" pitchFamily="34" charset="0"/>
              <a:buChar char="•"/>
            </a:pPr>
            <a:r>
              <a:rPr lang="en-US" sz="1400" dirty="0">
                <a:effectLst/>
              </a:rPr>
              <a:t>Mechanisms include pitches, press releases, statements, Q&amp;As, interview prep sheets, media dossiers, crisis </a:t>
            </a:r>
            <a:r>
              <a:rPr lang="en-US" sz="1400" dirty="0"/>
              <a:t>planning and communications, </a:t>
            </a:r>
            <a:r>
              <a:rPr lang="en-US" sz="1400" dirty="0">
                <a:effectLst/>
              </a:rPr>
              <a:t>etc.</a:t>
            </a:r>
          </a:p>
          <a:p>
            <a:pPr marL="342900" marR="0" lvl="0" indent="-228600">
              <a:lnSpc>
                <a:spcPct val="110000"/>
              </a:lnSpc>
              <a:spcBef>
                <a:spcPts val="0"/>
              </a:spcBef>
              <a:spcAft>
                <a:spcPts val="800"/>
              </a:spcAft>
              <a:buFont typeface="Arial" panose="020B0604020202020204" pitchFamily="34" charset="0"/>
              <a:buChar char="•"/>
            </a:pPr>
            <a:r>
              <a:rPr lang="en-US" sz="1400" dirty="0">
                <a:effectLst/>
              </a:rPr>
              <a:t>Circulate collages of media results to support sales efforts</a:t>
            </a:r>
            <a:endParaRPr lang="en-US" sz="1400" dirty="0"/>
          </a:p>
          <a:p>
            <a:pPr marL="342900" marR="0" lvl="0" indent="-228600">
              <a:lnSpc>
                <a:spcPct val="110000"/>
              </a:lnSpc>
              <a:spcBef>
                <a:spcPts val="0"/>
              </a:spcBef>
              <a:spcAft>
                <a:spcPts val="800"/>
              </a:spcAft>
              <a:buFont typeface="Arial" panose="020B0604020202020204" pitchFamily="34" charset="0"/>
              <a:buChar char="•"/>
            </a:pPr>
            <a:endParaRPr lang="en-US" sz="1400" dirty="0"/>
          </a:p>
          <a:p>
            <a:pPr marL="342900" marR="0" lvl="0" indent="-228600">
              <a:lnSpc>
                <a:spcPct val="110000"/>
              </a:lnSpc>
              <a:spcBef>
                <a:spcPts val="0"/>
              </a:spcBef>
              <a:spcAft>
                <a:spcPts val="800"/>
              </a:spcAft>
              <a:buFont typeface="Arial" panose="020B0604020202020204" pitchFamily="34" charset="0"/>
              <a:buChar char="•"/>
            </a:pPr>
            <a:r>
              <a:rPr lang="en-US" sz="1400" i="1" dirty="0"/>
              <a:t>Sample Deussen client headlines, Nov. 2021</a:t>
            </a:r>
          </a:p>
        </p:txBody>
      </p:sp>
      <p:pic>
        <p:nvPicPr>
          <p:cNvPr id="5" name="圖片 3">
            <a:extLst>
              <a:ext uri="{FF2B5EF4-FFF2-40B4-BE49-F238E27FC236}">
                <a16:creationId xmlns:a16="http://schemas.microsoft.com/office/drawing/2014/main" id="{142E3F4D-0FC9-43AD-8B56-DA12B78C46C9}"/>
              </a:ext>
            </a:extLst>
          </p:cNvPr>
          <p:cNvPicPr>
            <a:picLocks noChangeAspect="1"/>
          </p:cNvPicPr>
          <p:nvPr/>
        </p:nvPicPr>
        <p:blipFill>
          <a:blip r:embed="rId3"/>
          <a:stretch>
            <a:fillRect/>
          </a:stretch>
        </p:blipFill>
        <p:spPr>
          <a:xfrm>
            <a:off x="144536" y="226628"/>
            <a:ext cx="2879577" cy="597807"/>
          </a:xfrm>
          <a:prstGeom prst="rect">
            <a:avLst/>
          </a:prstGeom>
        </p:spPr>
      </p:pic>
      <p:pic>
        <p:nvPicPr>
          <p:cNvPr id="6" name="圖片 4">
            <a:extLst>
              <a:ext uri="{FF2B5EF4-FFF2-40B4-BE49-F238E27FC236}">
                <a16:creationId xmlns:a16="http://schemas.microsoft.com/office/drawing/2014/main" id="{A2B6EC74-5B2E-4AB4-985D-9C5AB6856455}"/>
              </a:ext>
            </a:extLst>
          </p:cNvPr>
          <p:cNvPicPr>
            <a:picLocks noChangeAspect="1"/>
          </p:cNvPicPr>
          <p:nvPr/>
        </p:nvPicPr>
        <p:blipFill>
          <a:blip r:embed="rId4"/>
          <a:stretch>
            <a:fillRect/>
          </a:stretch>
        </p:blipFill>
        <p:spPr>
          <a:xfrm>
            <a:off x="246673" y="729635"/>
            <a:ext cx="5284019" cy="855651"/>
          </a:xfrm>
          <a:prstGeom prst="rect">
            <a:avLst/>
          </a:prstGeom>
        </p:spPr>
      </p:pic>
      <p:pic>
        <p:nvPicPr>
          <p:cNvPr id="7" name="圖片 4">
            <a:extLst>
              <a:ext uri="{FF2B5EF4-FFF2-40B4-BE49-F238E27FC236}">
                <a16:creationId xmlns:a16="http://schemas.microsoft.com/office/drawing/2014/main" id="{18A173CC-90BA-46BE-AC69-1E52D7454714}"/>
              </a:ext>
            </a:extLst>
          </p:cNvPr>
          <p:cNvPicPr>
            <a:picLocks noChangeAspect="1"/>
          </p:cNvPicPr>
          <p:nvPr/>
        </p:nvPicPr>
        <p:blipFill rotWithShape="1">
          <a:blip r:embed="rId5"/>
          <a:srcRect l="8827" t="15508" b="1724"/>
          <a:stretch/>
        </p:blipFill>
        <p:spPr>
          <a:xfrm>
            <a:off x="246673" y="1704874"/>
            <a:ext cx="3112014" cy="590710"/>
          </a:xfrm>
          <a:prstGeom prst="rect">
            <a:avLst/>
          </a:prstGeom>
        </p:spPr>
      </p:pic>
      <p:pic>
        <p:nvPicPr>
          <p:cNvPr id="8" name="圖片 6">
            <a:extLst>
              <a:ext uri="{FF2B5EF4-FFF2-40B4-BE49-F238E27FC236}">
                <a16:creationId xmlns:a16="http://schemas.microsoft.com/office/drawing/2014/main" id="{B368C21D-5916-4ECB-8DE5-64293BB5A9B8}"/>
              </a:ext>
            </a:extLst>
          </p:cNvPr>
          <p:cNvPicPr>
            <a:picLocks noChangeAspect="1"/>
          </p:cNvPicPr>
          <p:nvPr/>
        </p:nvPicPr>
        <p:blipFill>
          <a:blip r:embed="rId6"/>
          <a:stretch>
            <a:fillRect/>
          </a:stretch>
        </p:blipFill>
        <p:spPr>
          <a:xfrm>
            <a:off x="144536" y="2343052"/>
            <a:ext cx="5892800" cy="457200"/>
          </a:xfrm>
          <a:prstGeom prst="rect">
            <a:avLst/>
          </a:prstGeom>
        </p:spPr>
      </p:pic>
      <p:pic>
        <p:nvPicPr>
          <p:cNvPr id="9" name="圖片 4">
            <a:extLst>
              <a:ext uri="{FF2B5EF4-FFF2-40B4-BE49-F238E27FC236}">
                <a16:creationId xmlns:a16="http://schemas.microsoft.com/office/drawing/2014/main" id="{A0338489-C52B-4020-8385-CE29CDFC51E2}"/>
              </a:ext>
            </a:extLst>
          </p:cNvPr>
          <p:cNvPicPr>
            <a:picLocks noChangeAspect="1"/>
          </p:cNvPicPr>
          <p:nvPr/>
        </p:nvPicPr>
        <p:blipFill rotWithShape="1">
          <a:blip r:embed="rId7"/>
          <a:srcRect l="6504" b="22048"/>
          <a:stretch/>
        </p:blipFill>
        <p:spPr>
          <a:xfrm>
            <a:off x="246673" y="2934997"/>
            <a:ext cx="2267927" cy="702896"/>
          </a:xfrm>
          <a:prstGeom prst="rect">
            <a:avLst/>
          </a:prstGeom>
        </p:spPr>
      </p:pic>
      <p:pic>
        <p:nvPicPr>
          <p:cNvPr id="10" name="圖片 6">
            <a:extLst>
              <a:ext uri="{FF2B5EF4-FFF2-40B4-BE49-F238E27FC236}">
                <a16:creationId xmlns:a16="http://schemas.microsoft.com/office/drawing/2014/main" id="{EF258609-6C2E-45D8-94BA-1AEF339632CC}"/>
              </a:ext>
            </a:extLst>
          </p:cNvPr>
          <p:cNvPicPr>
            <a:picLocks noChangeAspect="1"/>
          </p:cNvPicPr>
          <p:nvPr/>
        </p:nvPicPr>
        <p:blipFill>
          <a:blip r:embed="rId8"/>
          <a:stretch>
            <a:fillRect/>
          </a:stretch>
        </p:blipFill>
        <p:spPr>
          <a:xfrm>
            <a:off x="246673" y="3782600"/>
            <a:ext cx="5774104" cy="905742"/>
          </a:xfrm>
          <a:prstGeom prst="rect">
            <a:avLst/>
          </a:prstGeom>
        </p:spPr>
      </p:pic>
      <p:pic>
        <p:nvPicPr>
          <p:cNvPr id="11" name="圖片 4">
            <a:extLst>
              <a:ext uri="{FF2B5EF4-FFF2-40B4-BE49-F238E27FC236}">
                <a16:creationId xmlns:a16="http://schemas.microsoft.com/office/drawing/2014/main" id="{FA1A8D36-0AFE-405D-8BD7-FE5BC39A7F6B}"/>
              </a:ext>
            </a:extLst>
          </p:cNvPr>
          <p:cNvPicPr>
            <a:picLocks noChangeAspect="1"/>
          </p:cNvPicPr>
          <p:nvPr/>
        </p:nvPicPr>
        <p:blipFill>
          <a:blip r:embed="rId9"/>
          <a:stretch>
            <a:fillRect/>
          </a:stretch>
        </p:blipFill>
        <p:spPr>
          <a:xfrm>
            <a:off x="289364" y="4855091"/>
            <a:ext cx="4043419" cy="718239"/>
          </a:xfrm>
          <a:prstGeom prst="rect">
            <a:avLst/>
          </a:prstGeom>
        </p:spPr>
      </p:pic>
      <p:pic>
        <p:nvPicPr>
          <p:cNvPr id="12" name="圖片 6">
            <a:extLst>
              <a:ext uri="{FF2B5EF4-FFF2-40B4-BE49-F238E27FC236}">
                <a16:creationId xmlns:a16="http://schemas.microsoft.com/office/drawing/2014/main" id="{742BB29B-ED53-4883-A63A-68B522C3A7C9}"/>
              </a:ext>
            </a:extLst>
          </p:cNvPr>
          <p:cNvPicPr>
            <a:picLocks noChangeAspect="1"/>
          </p:cNvPicPr>
          <p:nvPr/>
        </p:nvPicPr>
        <p:blipFill>
          <a:blip r:embed="rId10"/>
          <a:stretch>
            <a:fillRect/>
          </a:stretch>
        </p:blipFill>
        <p:spPr>
          <a:xfrm>
            <a:off x="289364" y="5670690"/>
            <a:ext cx="6202973" cy="718239"/>
          </a:xfrm>
          <a:prstGeom prst="rect">
            <a:avLst/>
          </a:prstGeom>
        </p:spPr>
      </p:pic>
    </p:spTree>
    <p:extLst>
      <p:ext uri="{BB962C8B-B14F-4D97-AF65-F5344CB8AC3E}">
        <p14:creationId xmlns:p14="http://schemas.microsoft.com/office/powerpoint/2010/main" val="1420608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51D3938-1BBA-464D-99C4-F2D632E39380}"/>
              </a:ext>
            </a:extLst>
          </p:cNvPr>
          <p:cNvSpPr/>
          <p:nvPr/>
        </p:nvSpPr>
        <p:spPr>
          <a:xfrm>
            <a:off x="-199079" y="450367"/>
            <a:ext cx="6781729" cy="794263"/>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F68CDC79-92F2-4C39-B61E-FC66BBC796DB}"/>
              </a:ext>
            </a:extLst>
          </p:cNvPr>
          <p:cNvSpPr txBox="1"/>
          <p:nvPr/>
        </p:nvSpPr>
        <p:spPr>
          <a:xfrm>
            <a:off x="613524" y="-256235"/>
            <a:ext cx="5792188" cy="147680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kern="1200" spc="30" dirty="0">
                <a:solidFill>
                  <a:schemeClr val="bg1"/>
                </a:solidFill>
                <a:latin typeface="+mj-lt"/>
                <a:ea typeface="+mj-ea"/>
                <a:cs typeface="+mj-cs"/>
              </a:rPr>
              <a:t>General Ways of Working</a:t>
            </a:r>
          </a:p>
        </p:txBody>
      </p:sp>
      <p:sp>
        <p:nvSpPr>
          <p:cNvPr id="4" name="TextBox 3">
            <a:extLst>
              <a:ext uri="{FF2B5EF4-FFF2-40B4-BE49-F238E27FC236}">
                <a16:creationId xmlns:a16="http://schemas.microsoft.com/office/drawing/2014/main" id="{269DCBD6-B9AC-4489-937A-0B675094FF9E}"/>
              </a:ext>
            </a:extLst>
          </p:cNvPr>
          <p:cNvSpPr txBox="1"/>
          <p:nvPr/>
        </p:nvSpPr>
        <p:spPr>
          <a:xfrm>
            <a:off x="964291" y="1437665"/>
            <a:ext cx="4818888" cy="3550789"/>
          </a:xfrm>
          <a:prstGeom prst="rect">
            <a:avLst/>
          </a:prstGeom>
        </p:spPr>
        <p:txBody>
          <a:bodyPr vert="horz" lIns="91440" tIns="45720" rIns="91440" bIns="45720" rtlCol="0" anchor="t">
            <a:noAutofit/>
          </a:bodyPr>
          <a:lstStyle/>
          <a:p>
            <a:pPr indent="-228600">
              <a:lnSpc>
                <a:spcPct val="90000"/>
              </a:lnSpc>
              <a:spcBef>
                <a:spcPct val="20000"/>
              </a:spcBef>
              <a:buFont typeface="Arial" panose="020B0604020202020204" pitchFamily="34" charset="0"/>
              <a:buChar char="•"/>
            </a:pPr>
            <a:r>
              <a:rPr lang="en-US" sz="1400" b="1" dirty="0"/>
              <a:t>ASSESS</a:t>
            </a:r>
          </a:p>
          <a:p>
            <a:pPr marL="285750" indent="-228600">
              <a:lnSpc>
                <a:spcPct val="90000"/>
              </a:lnSpc>
              <a:spcBef>
                <a:spcPct val="20000"/>
              </a:spcBef>
              <a:buFont typeface="Arial" panose="020B0604020202020204" pitchFamily="34" charset="0"/>
              <a:buChar char="•"/>
            </a:pPr>
            <a:r>
              <a:rPr lang="en-US" sz="1400" dirty="0"/>
              <a:t>Coverage tracker maintained as Google Sheet, so client can access any time</a:t>
            </a:r>
          </a:p>
          <a:p>
            <a:pPr marL="742950" lvl="1" indent="-228600">
              <a:lnSpc>
                <a:spcPct val="90000"/>
              </a:lnSpc>
              <a:spcBef>
                <a:spcPct val="20000"/>
              </a:spcBef>
              <a:buFont typeface="Arial" panose="020B0604020202020204" pitchFamily="34" charset="0"/>
              <a:buChar char="•"/>
            </a:pPr>
            <a:r>
              <a:rPr lang="en-US" sz="1400" dirty="0"/>
              <a:t>At minimum: date, outlet, author, title, link, syndications</a:t>
            </a:r>
          </a:p>
          <a:p>
            <a:pPr marL="742950" lvl="1" indent="-228600">
              <a:lnSpc>
                <a:spcPct val="90000"/>
              </a:lnSpc>
              <a:spcBef>
                <a:spcPct val="20000"/>
              </a:spcBef>
              <a:buFont typeface="Arial" panose="020B0604020202020204" pitchFamily="34" charset="0"/>
              <a:buChar char="•"/>
            </a:pPr>
            <a:r>
              <a:rPr lang="en-US" sz="1400" dirty="0"/>
              <a:t>Other possibilities: key message cut-through, success of image replication, weight of article, etc.</a:t>
            </a:r>
          </a:p>
          <a:p>
            <a:pPr marL="742950" lvl="1" indent="-228600">
              <a:lnSpc>
                <a:spcPct val="90000"/>
              </a:lnSpc>
              <a:spcBef>
                <a:spcPct val="20000"/>
              </a:spcBef>
              <a:buFont typeface="Arial" panose="020B0604020202020204" pitchFamily="34" charset="0"/>
              <a:buChar char="•"/>
            </a:pPr>
            <a:r>
              <a:rPr lang="en-US" sz="1400" dirty="0"/>
              <a:t>Competitive brands can also be tracked</a:t>
            </a:r>
          </a:p>
          <a:p>
            <a:pPr marL="285750" indent="-228600">
              <a:lnSpc>
                <a:spcPct val="90000"/>
              </a:lnSpc>
              <a:spcBef>
                <a:spcPct val="20000"/>
              </a:spcBef>
              <a:buFont typeface="Arial" panose="020B0604020202020204" pitchFamily="34" charset="0"/>
              <a:buChar char="•"/>
            </a:pPr>
            <a:r>
              <a:rPr lang="en-US" sz="1400" dirty="0"/>
              <a:t>Status calls against written agendas</a:t>
            </a:r>
          </a:p>
          <a:p>
            <a:pPr marL="742950" lvl="1" indent="-228600">
              <a:lnSpc>
                <a:spcPct val="90000"/>
              </a:lnSpc>
              <a:spcBef>
                <a:spcPct val="20000"/>
              </a:spcBef>
              <a:buFont typeface="Arial" panose="020B0604020202020204" pitchFamily="34" charset="0"/>
              <a:buChar char="•"/>
            </a:pPr>
            <a:r>
              <a:rPr lang="en-US" sz="1400" dirty="0"/>
              <a:t>Anyone can join</a:t>
            </a:r>
          </a:p>
          <a:p>
            <a:pPr marL="285750" indent="-228600">
              <a:lnSpc>
                <a:spcPct val="90000"/>
              </a:lnSpc>
              <a:spcBef>
                <a:spcPct val="20000"/>
              </a:spcBef>
              <a:buFont typeface="Arial" panose="020B0604020202020204" pitchFamily="34" charset="0"/>
              <a:buChar char="•"/>
            </a:pPr>
            <a:r>
              <a:rPr lang="en-US" sz="1400" dirty="0"/>
              <a:t>PPTs of key press results</a:t>
            </a:r>
          </a:p>
          <a:p>
            <a:pPr marL="285750" indent="-228600">
              <a:lnSpc>
                <a:spcPct val="90000"/>
              </a:lnSpc>
              <a:spcBef>
                <a:spcPct val="20000"/>
              </a:spcBef>
              <a:buFont typeface="Arial" panose="020B0604020202020204" pitchFamily="34" charset="0"/>
              <a:buChar char="•"/>
            </a:pPr>
            <a:r>
              <a:rPr lang="en-US" sz="1400" dirty="0">
                <a:effectLst/>
              </a:rPr>
              <a:t>Quarterly reviews: </a:t>
            </a:r>
            <a:r>
              <a:rPr lang="en-US" sz="1400" dirty="0"/>
              <a:t>W</a:t>
            </a:r>
            <a:r>
              <a:rPr lang="en-US" sz="1400" dirty="0">
                <a:effectLst/>
              </a:rPr>
              <a:t>hat is working? What is not? What can be change</a:t>
            </a:r>
            <a:r>
              <a:rPr lang="en-US" sz="1400" dirty="0"/>
              <a:t>d? How are deliverables coming along (qualitative, quantitative, CPM, ROI)? What has changed within our brands’ world? What has changed in the world around us?</a:t>
            </a:r>
          </a:p>
          <a:p>
            <a:pPr marL="285750" indent="-228600">
              <a:lnSpc>
                <a:spcPct val="90000"/>
              </a:lnSpc>
              <a:spcBef>
                <a:spcPct val="20000"/>
              </a:spcBef>
              <a:buFont typeface="Arial" panose="020B0604020202020204" pitchFamily="34" charset="0"/>
              <a:buChar char="•"/>
            </a:pPr>
            <a:r>
              <a:rPr lang="en-US" sz="1400" dirty="0">
                <a:effectLst/>
              </a:rPr>
              <a:t>Administration: VERY FAMILIAR with EU book-keeping requirements</a:t>
            </a:r>
          </a:p>
          <a:p>
            <a:pPr marL="57150">
              <a:lnSpc>
                <a:spcPct val="90000"/>
              </a:lnSpc>
              <a:spcBef>
                <a:spcPct val="20000"/>
              </a:spcBef>
            </a:pPr>
            <a:endParaRPr lang="en-US" sz="1400" dirty="0">
              <a:effectLst/>
            </a:endParaRPr>
          </a:p>
          <a:p>
            <a:pPr marL="285750" indent="-228600">
              <a:lnSpc>
                <a:spcPct val="90000"/>
              </a:lnSpc>
              <a:spcBef>
                <a:spcPct val="20000"/>
              </a:spcBef>
              <a:buFont typeface="Arial" panose="020B0604020202020204" pitchFamily="34" charset="0"/>
              <a:buChar char="•"/>
            </a:pPr>
            <a:endParaRPr lang="en-US" sz="1400" dirty="0"/>
          </a:p>
          <a:p>
            <a:pPr marL="285750" indent="-228600">
              <a:lnSpc>
                <a:spcPct val="90000"/>
              </a:lnSpc>
              <a:spcBef>
                <a:spcPct val="20000"/>
              </a:spcBef>
              <a:buFont typeface="Arial" panose="020B0604020202020204" pitchFamily="34" charset="0"/>
              <a:buChar char="•"/>
            </a:pPr>
            <a:r>
              <a:rPr lang="en-US" sz="1400" i="1" dirty="0">
                <a:effectLst/>
              </a:rPr>
              <a:t>Sample except of a bi-weekly call agenda</a:t>
            </a:r>
          </a:p>
        </p:txBody>
      </p:sp>
      <p:sp>
        <p:nvSpPr>
          <p:cNvPr id="6" name="TextBox 5">
            <a:extLst>
              <a:ext uri="{FF2B5EF4-FFF2-40B4-BE49-F238E27FC236}">
                <a16:creationId xmlns:a16="http://schemas.microsoft.com/office/drawing/2014/main" id="{2E17634E-E4B4-4B07-884E-05C634585F8C}"/>
              </a:ext>
            </a:extLst>
          </p:cNvPr>
          <p:cNvSpPr txBox="1"/>
          <p:nvPr/>
        </p:nvSpPr>
        <p:spPr>
          <a:xfrm>
            <a:off x="7028245" y="458413"/>
            <a:ext cx="4818888" cy="5890663"/>
          </a:xfrm>
          <a:prstGeom prst="rect">
            <a:avLst/>
          </a:prstGeom>
        </p:spPr>
        <p:txBody>
          <a:bodyPr vert="horz" lIns="91440" tIns="45720" rIns="91440" bIns="45720" rtlCol="0" anchor="t">
            <a:noAutofit/>
          </a:bodyPr>
          <a:lstStyle/>
          <a:p>
            <a:pPr marL="57150">
              <a:lnSpc>
                <a:spcPct val="90000"/>
              </a:lnSpc>
              <a:spcBef>
                <a:spcPct val="20000"/>
              </a:spcBef>
            </a:pPr>
            <a:r>
              <a:rPr lang="en-US" sz="1300" dirty="0"/>
              <a:t>EWS</a:t>
            </a:r>
          </a:p>
          <a:p>
            <a:pPr marL="57150">
              <a:lnSpc>
                <a:spcPct val="90000"/>
              </a:lnSpc>
              <a:spcBef>
                <a:spcPct val="20000"/>
              </a:spcBef>
            </a:pPr>
            <a:r>
              <a:rPr lang="en-US" sz="1300" dirty="0"/>
              <a:t>Kristen Bieler, </a:t>
            </a:r>
            <a:r>
              <a:rPr lang="en-US" sz="1300" dirty="0" err="1"/>
              <a:t>SevenFifty</a:t>
            </a:r>
            <a:r>
              <a:rPr lang="en-US" sz="1300" dirty="0"/>
              <a:t>, “guest” piece</a:t>
            </a:r>
          </a:p>
          <a:p>
            <a:pPr marL="342900" indent="-285750">
              <a:lnSpc>
                <a:spcPct val="90000"/>
              </a:lnSpc>
              <a:spcBef>
                <a:spcPct val="20000"/>
              </a:spcBef>
              <a:buFont typeface="Arial" panose="020B0604020202020204" pitchFamily="34" charset="0"/>
              <a:buChar char="•"/>
            </a:pPr>
            <a:r>
              <a:rPr lang="en-US" sz="1300" dirty="0"/>
              <a:t>Samples shipped; dossier written &amp; supplied</a:t>
            </a:r>
          </a:p>
          <a:p>
            <a:pPr marL="342900" indent="-285750">
              <a:lnSpc>
                <a:spcPct val="90000"/>
              </a:lnSpc>
              <a:spcBef>
                <a:spcPct val="20000"/>
              </a:spcBef>
              <a:buFont typeface="Arial" panose="020B0604020202020204" pitchFamily="34" charset="0"/>
              <a:buChar char="•"/>
            </a:pPr>
            <a:r>
              <a:rPr lang="en-US" sz="1300" dirty="0"/>
              <a:t>Did it go OK?</a:t>
            </a:r>
          </a:p>
          <a:p>
            <a:pPr marL="57150">
              <a:lnSpc>
                <a:spcPct val="90000"/>
              </a:lnSpc>
              <a:spcBef>
                <a:spcPct val="20000"/>
              </a:spcBef>
            </a:pPr>
            <a:r>
              <a:rPr lang="en-US" sz="1300" dirty="0"/>
              <a:t>Dick </a:t>
            </a:r>
            <a:r>
              <a:rPr lang="en-US" sz="1300" dirty="0" err="1"/>
              <a:t>Rosano</a:t>
            </a:r>
            <a:r>
              <a:rPr lang="en-US" sz="1300" dirty="0"/>
              <a:t>, Freelance, Whisky Advocate</a:t>
            </a:r>
          </a:p>
          <a:p>
            <a:pPr marL="342900" indent="-285750">
              <a:lnSpc>
                <a:spcPct val="90000"/>
              </a:lnSpc>
              <a:spcBef>
                <a:spcPct val="20000"/>
              </a:spcBef>
              <a:buFont typeface="Arial" panose="020B0604020202020204" pitchFamily="34" charset="0"/>
              <a:buChar char="•"/>
            </a:pPr>
            <a:r>
              <a:rPr lang="en-US" sz="1300" dirty="0"/>
              <a:t>Interview set &amp; </a:t>
            </a:r>
            <a:r>
              <a:rPr lang="en-US" sz="1300" dirty="0" err="1"/>
              <a:t>calendered</a:t>
            </a:r>
            <a:r>
              <a:rPr lang="en-US" sz="1300" dirty="0"/>
              <a:t> for Thurs., Oct. 7</a:t>
            </a:r>
            <a:r>
              <a:rPr lang="en-US" sz="1300" baseline="30000" dirty="0"/>
              <a:t>th</a:t>
            </a:r>
            <a:r>
              <a:rPr lang="en-US" sz="1300" dirty="0"/>
              <a:t> </a:t>
            </a:r>
          </a:p>
          <a:p>
            <a:pPr marL="342900" indent="-285750">
              <a:lnSpc>
                <a:spcPct val="90000"/>
              </a:lnSpc>
              <a:spcBef>
                <a:spcPct val="20000"/>
              </a:spcBef>
              <a:buFont typeface="Arial" panose="020B0604020202020204" pitchFamily="34" charset="0"/>
              <a:buChar char="•"/>
            </a:pPr>
            <a:r>
              <a:rPr lang="en-US" sz="1300" dirty="0"/>
              <a:t>Dossier written and supplied</a:t>
            </a:r>
          </a:p>
          <a:p>
            <a:pPr marL="342900" indent="-285750">
              <a:lnSpc>
                <a:spcPct val="90000"/>
              </a:lnSpc>
              <a:spcBef>
                <a:spcPct val="20000"/>
              </a:spcBef>
              <a:buFont typeface="Arial" panose="020B0604020202020204" pitchFamily="34" charset="0"/>
              <a:buChar char="•"/>
            </a:pPr>
            <a:r>
              <a:rPr lang="en-US" sz="1300" dirty="0"/>
              <a:t>Press materials and samples shipped</a:t>
            </a:r>
          </a:p>
          <a:p>
            <a:pPr marL="57150">
              <a:lnSpc>
                <a:spcPct val="90000"/>
              </a:lnSpc>
              <a:spcBef>
                <a:spcPct val="20000"/>
              </a:spcBef>
            </a:pPr>
            <a:r>
              <a:rPr lang="en-US" sz="1300" dirty="0"/>
              <a:t>Zak </a:t>
            </a:r>
            <a:r>
              <a:rPr lang="en-US" sz="1300" dirty="0" err="1"/>
              <a:t>Kostro</a:t>
            </a:r>
            <a:endParaRPr lang="en-US" sz="1300" dirty="0"/>
          </a:p>
          <a:p>
            <a:pPr marL="342900" indent="-285750">
              <a:lnSpc>
                <a:spcPct val="90000"/>
              </a:lnSpc>
              <a:spcBef>
                <a:spcPct val="20000"/>
              </a:spcBef>
              <a:buFont typeface="Arial" panose="020B0604020202020204" pitchFamily="34" charset="0"/>
              <a:buChar char="•"/>
            </a:pPr>
            <a:r>
              <a:rPr lang="en-US" sz="1300" dirty="0"/>
              <a:t>Interview set &amp; </a:t>
            </a:r>
            <a:r>
              <a:rPr lang="en-US" sz="1300" dirty="0" err="1"/>
              <a:t>calendered</a:t>
            </a:r>
            <a:r>
              <a:rPr lang="en-US" sz="1300" dirty="0"/>
              <a:t> for Weds., Oct 13</a:t>
            </a:r>
            <a:r>
              <a:rPr lang="en-US" sz="1300" baseline="30000" dirty="0"/>
              <a:t>th</a:t>
            </a:r>
            <a:endParaRPr lang="en-US" sz="1300" dirty="0"/>
          </a:p>
          <a:p>
            <a:pPr marL="342900" indent="-285750">
              <a:lnSpc>
                <a:spcPct val="90000"/>
              </a:lnSpc>
              <a:spcBef>
                <a:spcPct val="20000"/>
              </a:spcBef>
              <a:buFont typeface="Arial" panose="020B0604020202020204" pitchFamily="34" charset="0"/>
              <a:buChar char="•"/>
            </a:pPr>
            <a:r>
              <a:rPr lang="en-US" sz="1300" dirty="0"/>
              <a:t>Press materials sent</a:t>
            </a:r>
          </a:p>
          <a:p>
            <a:pPr marL="342900" indent="-285750">
              <a:lnSpc>
                <a:spcPct val="90000"/>
              </a:lnSpc>
              <a:spcBef>
                <a:spcPct val="20000"/>
              </a:spcBef>
              <a:buFont typeface="Arial" panose="020B0604020202020204" pitchFamily="34" charset="0"/>
              <a:buChar char="•"/>
            </a:pPr>
            <a:r>
              <a:rPr lang="en-US" sz="1300" dirty="0"/>
              <a:t>Dossier drafted</a:t>
            </a:r>
          </a:p>
          <a:p>
            <a:pPr marL="342900" indent="-285750">
              <a:lnSpc>
                <a:spcPct val="90000"/>
              </a:lnSpc>
              <a:spcBef>
                <a:spcPct val="20000"/>
              </a:spcBef>
              <a:buFont typeface="Arial" panose="020B0604020202020204" pitchFamily="34" charset="0"/>
              <a:buChar char="•"/>
            </a:pPr>
            <a:r>
              <a:rPr lang="en-US" sz="1300" dirty="0"/>
              <a:t>Next up: samples to be shipped</a:t>
            </a:r>
          </a:p>
          <a:p>
            <a:pPr marL="57150">
              <a:lnSpc>
                <a:spcPct val="90000"/>
              </a:lnSpc>
              <a:spcBef>
                <a:spcPct val="20000"/>
              </a:spcBef>
            </a:pPr>
            <a:r>
              <a:rPr lang="en-US" sz="1300" dirty="0" err="1"/>
              <a:t>Nycci</a:t>
            </a:r>
            <a:r>
              <a:rPr lang="en-US" sz="1300" dirty="0"/>
              <a:t> </a:t>
            </a:r>
            <a:r>
              <a:rPr lang="en-US" sz="1300" dirty="0" err="1"/>
              <a:t>Nellis</a:t>
            </a:r>
            <a:r>
              <a:rPr lang="en-US" sz="1300" dirty="0"/>
              <a:t>, Foodie &amp; The Beast</a:t>
            </a:r>
          </a:p>
          <a:p>
            <a:pPr marL="342900" indent="-285750">
              <a:lnSpc>
                <a:spcPct val="90000"/>
              </a:lnSpc>
              <a:spcBef>
                <a:spcPct val="20000"/>
              </a:spcBef>
              <a:buFont typeface="Arial" panose="020B0604020202020204" pitchFamily="34" charset="0"/>
              <a:buChar char="•"/>
            </a:pPr>
            <a:r>
              <a:rPr lang="en-US" sz="1300" dirty="0"/>
              <a:t>Bruce &amp; Jake on Sat., Oct. 23</a:t>
            </a:r>
            <a:r>
              <a:rPr lang="en-US" sz="1300" baseline="30000" dirty="0"/>
              <a:t>rd</a:t>
            </a:r>
            <a:endParaRPr lang="en-US" sz="1300" dirty="0"/>
          </a:p>
          <a:p>
            <a:pPr marL="342900" indent="-285750">
              <a:lnSpc>
                <a:spcPct val="90000"/>
              </a:lnSpc>
              <a:spcBef>
                <a:spcPct val="20000"/>
              </a:spcBef>
              <a:buFont typeface="Arial" panose="020B0604020202020204" pitchFamily="34" charset="0"/>
              <a:buChar char="•"/>
            </a:pPr>
            <a:r>
              <a:rPr lang="en-US" sz="1300" dirty="0"/>
              <a:t>Working on background materials</a:t>
            </a:r>
          </a:p>
          <a:p>
            <a:pPr marL="342900" indent="-285750">
              <a:lnSpc>
                <a:spcPct val="90000"/>
              </a:lnSpc>
              <a:spcBef>
                <a:spcPct val="20000"/>
              </a:spcBef>
              <a:buFont typeface="Arial" panose="020B0604020202020204" pitchFamily="34" charset="0"/>
              <a:buChar char="•"/>
            </a:pPr>
            <a:r>
              <a:rPr lang="en-US" sz="1300" dirty="0"/>
              <a:t>Will work in surrounding appointments</a:t>
            </a:r>
          </a:p>
          <a:p>
            <a:pPr marL="342900" indent="-285750">
              <a:lnSpc>
                <a:spcPct val="90000"/>
              </a:lnSpc>
              <a:spcBef>
                <a:spcPct val="20000"/>
              </a:spcBef>
              <a:buFont typeface="Arial" panose="020B0604020202020204" pitchFamily="34" charset="0"/>
              <a:buChar char="•"/>
            </a:pPr>
            <a:r>
              <a:rPr lang="en-US" sz="1300" dirty="0"/>
              <a:t>Pitched second wave of DC outlets</a:t>
            </a:r>
          </a:p>
          <a:p>
            <a:pPr marL="800100" lvl="1" indent="-285750">
              <a:lnSpc>
                <a:spcPct val="90000"/>
              </a:lnSpc>
              <a:spcBef>
                <a:spcPct val="20000"/>
              </a:spcBef>
              <a:buFont typeface="Arial" panose="020B0604020202020204" pitchFamily="34" charset="0"/>
              <a:buChar char="•"/>
            </a:pPr>
            <a:r>
              <a:rPr lang="en-US" sz="1300" dirty="0"/>
              <a:t>Julia Coney, </a:t>
            </a:r>
            <a:r>
              <a:rPr lang="en-US" sz="1300" dirty="0" err="1"/>
              <a:t>Vinepair</a:t>
            </a:r>
            <a:endParaRPr lang="en-US" sz="1300" dirty="0"/>
          </a:p>
          <a:p>
            <a:pPr marL="800100" lvl="1" indent="-285750">
              <a:lnSpc>
                <a:spcPct val="90000"/>
              </a:lnSpc>
              <a:spcBef>
                <a:spcPct val="20000"/>
              </a:spcBef>
              <a:buFont typeface="Arial" panose="020B0604020202020204" pitchFamily="34" charset="0"/>
              <a:buChar char="•"/>
            </a:pPr>
            <a:r>
              <a:rPr lang="en-US" sz="1300" dirty="0"/>
              <a:t>Kelly </a:t>
            </a:r>
            <a:r>
              <a:rPr lang="en-US" sz="1300" dirty="0" err="1"/>
              <a:t>Magyarics</a:t>
            </a:r>
            <a:r>
              <a:rPr lang="en-US" sz="1300" dirty="0"/>
              <a:t>, Liquor.com</a:t>
            </a:r>
          </a:p>
          <a:p>
            <a:pPr marL="800100" lvl="1" indent="-285750">
              <a:lnSpc>
                <a:spcPct val="90000"/>
              </a:lnSpc>
              <a:spcBef>
                <a:spcPct val="20000"/>
              </a:spcBef>
              <a:buFont typeface="Arial" panose="020B0604020202020204" pitchFamily="34" charset="0"/>
              <a:buChar char="•"/>
            </a:pPr>
            <a:r>
              <a:rPr lang="en-US" sz="1300" dirty="0"/>
              <a:t>Tom </a:t>
            </a:r>
            <a:r>
              <a:rPr lang="en-US" sz="1300" dirty="0" err="1"/>
              <a:t>Siestema</a:t>
            </a:r>
            <a:r>
              <a:rPr lang="en-US" sz="1300" dirty="0"/>
              <a:t>, The Washington Post</a:t>
            </a:r>
          </a:p>
          <a:p>
            <a:pPr marL="800100" lvl="1" indent="-285750">
              <a:lnSpc>
                <a:spcPct val="90000"/>
              </a:lnSpc>
              <a:spcBef>
                <a:spcPct val="20000"/>
              </a:spcBef>
              <a:buFont typeface="Arial" panose="020B0604020202020204" pitchFamily="34" charset="0"/>
              <a:buChar char="•"/>
            </a:pPr>
            <a:r>
              <a:rPr lang="en-US" sz="1300" dirty="0"/>
              <a:t>Natalie Compton, The Washington Post</a:t>
            </a:r>
          </a:p>
          <a:p>
            <a:pPr marL="800100" lvl="1" indent="-285750">
              <a:lnSpc>
                <a:spcPct val="90000"/>
              </a:lnSpc>
              <a:spcBef>
                <a:spcPct val="20000"/>
              </a:spcBef>
              <a:buFont typeface="Arial" panose="020B0604020202020204" pitchFamily="34" charset="0"/>
              <a:buChar char="•"/>
            </a:pPr>
            <a:r>
              <a:rPr lang="en-US" sz="1300" dirty="0"/>
              <a:t>Joe </a:t>
            </a:r>
            <a:r>
              <a:rPr lang="en-US" sz="1300" dirty="0" err="1"/>
              <a:t>Yonan</a:t>
            </a:r>
            <a:r>
              <a:rPr lang="en-US" sz="1300" dirty="0"/>
              <a:t>, The Washington Post</a:t>
            </a:r>
          </a:p>
          <a:p>
            <a:pPr marL="800100" lvl="1" indent="-285750">
              <a:lnSpc>
                <a:spcPct val="90000"/>
              </a:lnSpc>
              <a:spcBef>
                <a:spcPct val="20000"/>
              </a:spcBef>
              <a:buFont typeface="Arial" panose="020B0604020202020204" pitchFamily="34" charset="0"/>
              <a:buChar char="•"/>
            </a:pPr>
            <a:r>
              <a:rPr lang="en-US" sz="1300" dirty="0"/>
              <a:t>Tim Carman, The Washington Post</a:t>
            </a:r>
          </a:p>
          <a:p>
            <a:pPr marL="800100" lvl="1" indent="-285750">
              <a:lnSpc>
                <a:spcPct val="90000"/>
              </a:lnSpc>
              <a:spcBef>
                <a:spcPct val="20000"/>
              </a:spcBef>
              <a:buFont typeface="Arial" panose="020B0604020202020204" pitchFamily="34" charset="0"/>
              <a:buChar char="•"/>
            </a:pPr>
            <a:r>
              <a:rPr lang="en-US" sz="1300" dirty="0"/>
              <a:t>Matt Glassman, WRC2-TC</a:t>
            </a:r>
          </a:p>
          <a:p>
            <a:pPr marL="800100" lvl="1" indent="-285750">
              <a:lnSpc>
                <a:spcPct val="90000"/>
              </a:lnSpc>
              <a:spcBef>
                <a:spcPct val="20000"/>
              </a:spcBef>
              <a:buFont typeface="Arial" panose="020B0604020202020204" pitchFamily="34" charset="0"/>
              <a:buChar char="•"/>
            </a:pPr>
            <a:r>
              <a:rPr lang="en-US" sz="1300" dirty="0"/>
              <a:t>Scott </a:t>
            </a:r>
            <a:r>
              <a:rPr lang="en-US" sz="1300" dirty="0" err="1"/>
              <a:t>Grenberg</a:t>
            </a:r>
            <a:r>
              <a:rPr lang="en-US" sz="1300" dirty="0"/>
              <a:t>, WTOP Radio</a:t>
            </a:r>
          </a:p>
          <a:p>
            <a:pPr marL="800100" lvl="1" indent="-285750">
              <a:lnSpc>
                <a:spcPct val="90000"/>
              </a:lnSpc>
              <a:spcBef>
                <a:spcPct val="20000"/>
              </a:spcBef>
              <a:buFont typeface="Arial" panose="020B0604020202020204" pitchFamily="34" charset="0"/>
              <a:buChar char="•"/>
            </a:pPr>
            <a:r>
              <a:rPr lang="en-US" sz="1300" dirty="0"/>
              <a:t>Kayleigh </a:t>
            </a:r>
            <a:r>
              <a:rPr lang="en-US" sz="1300" dirty="0" err="1"/>
              <a:t>Kulp</a:t>
            </a:r>
            <a:r>
              <a:rPr lang="en-US" sz="1300" dirty="0"/>
              <a:t>, The Daily Beast</a:t>
            </a:r>
          </a:p>
          <a:p>
            <a:pPr marL="800100" lvl="1" indent="-285750">
              <a:lnSpc>
                <a:spcPct val="90000"/>
              </a:lnSpc>
              <a:spcBef>
                <a:spcPct val="20000"/>
              </a:spcBef>
              <a:buFont typeface="Arial" panose="020B0604020202020204" pitchFamily="34" charset="0"/>
              <a:buChar char="•"/>
            </a:pPr>
            <a:r>
              <a:rPr lang="en-US" sz="1300" dirty="0"/>
              <a:t>Laura </a:t>
            </a:r>
            <a:r>
              <a:rPr lang="en-US" sz="1300" dirty="0" err="1"/>
              <a:t>Wainman</a:t>
            </a:r>
            <a:r>
              <a:rPr lang="en-US" sz="1300" dirty="0"/>
              <a:t>, WUSA-TV</a:t>
            </a:r>
          </a:p>
          <a:p>
            <a:pPr marL="342900" indent="-285750">
              <a:lnSpc>
                <a:spcPct val="90000"/>
              </a:lnSpc>
              <a:spcBef>
                <a:spcPct val="20000"/>
              </a:spcBef>
              <a:buFont typeface="Arial" panose="020B0604020202020204" pitchFamily="34" charset="0"/>
              <a:buChar char="•"/>
            </a:pPr>
            <a:endParaRPr lang="en-US" sz="1300" dirty="0"/>
          </a:p>
          <a:p>
            <a:pPr marL="342900" indent="-285750">
              <a:lnSpc>
                <a:spcPct val="90000"/>
              </a:lnSpc>
              <a:spcBef>
                <a:spcPct val="20000"/>
              </a:spcBef>
              <a:buFont typeface="Arial" panose="020B0604020202020204" pitchFamily="34" charset="0"/>
              <a:buChar char="•"/>
            </a:pPr>
            <a:endParaRPr lang="en-US" sz="1400" dirty="0"/>
          </a:p>
        </p:txBody>
      </p:sp>
    </p:spTree>
    <p:extLst>
      <p:ext uri="{BB962C8B-B14F-4D97-AF65-F5344CB8AC3E}">
        <p14:creationId xmlns:p14="http://schemas.microsoft.com/office/powerpoint/2010/main" val="327306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80000"/>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01FC6C-DE34-49DC-A2F7-74071F7BFC7C}"/>
              </a:ext>
            </a:extLst>
          </p:cNvPr>
          <p:cNvSpPr txBox="1"/>
          <p:nvPr/>
        </p:nvSpPr>
        <p:spPr>
          <a:xfrm>
            <a:off x="6453921" y="91418"/>
            <a:ext cx="5034783"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spc="30" dirty="0">
                <a:latin typeface="+mj-lt"/>
                <a:ea typeface="+mj-ea"/>
                <a:cs typeface="+mj-cs"/>
              </a:rPr>
              <a:t>Media Relations</a:t>
            </a:r>
          </a:p>
        </p:txBody>
      </p:sp>
      <p:sp>
        <p:nvSpPr>
          <p:cNvPr id="13" name="Freeform: Shape 12">
            <a:extLst>
              <a:ext uri="{FF2B5EF4-FFF2-40B4-BE49-F238E27FC236}">
                <a16:creationId xmlns:a16="http://schemas.microsoft.com/office/drawing/2014/main" id="{DCFD1A13-2B88-47B7-AAE9-AD6F3296E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F5CE4102-C93A-420A-98A7-5A7DD0C5C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0A6A9D2-B3CD-47DE-B385-30A7CFA5D5E8}"/>
              </a:ext>
            </a:extLst>
          </p:cNvPr>
          <p:cNvSpPr txBox="1"/>
          <p:nvPr/>
        </p:nvSpPr>
        <p:spPr>
          <a:xfrm>
            <a:off x="6277301" y="1205183"/>
            <a:ext cx="5661552" cy="4936420"/>
          </a:xfrm>
          <a:prstGeom prst="rect">
            <a:avLst/>
          </a:prstGeom>
        </p:spPr>
        <p:txBody>
          <a:bodyPr vert="horz" lIns="91440" tIns="45720" rIns="91440" bIns="45720" rtlCol="0" anchor="t">
            <a:normAutofit/>
          </a:bodyPr>
          <a:lstStyle/>
          <a:p>
            <a:pPr marL="342900" indent="-228600">
              <a:lnSpc>
                <a:spcPct val="90000"/>
              </a:lnSpc>
              <a:spcBef>
                <a:spcPct val="20000"/>
              </a:spcBef>
              <a:buFont typeface="Arial" panose="020B0604020202020204" pitchFamily="34" charset="0"/>
              <a:buChar char="•"/>
            </a:pPr>
            <a:r>
              <a:rPr lang="en-US" sz="1600" b="1" dirty="0"/>
              <a:t>OUR DAILY MISSION</a:t>
            </a:r>
          </a:p>
          <a:p>
            <a:pPr marL="342900" indent="-228600">
              <a:lnSpc>
                <a:spcPct val="90000"/>
              </a:lnSpc>
              <a:spcBef>
                <a:spcPct val="20000"/>
              </a:spcBef>
              <a:buFont typeface="Arial" panose="020B0604020202020204" pitchFamily="34" charset="0"/>
              <a:buChar char="•"/>
            </a:pPr>
            <a:r>
              <a:rPr lang="en-US" sz="1600" dirty="0"/>
              <a:t>Trade</a:t>
            </a:r>
            <a:endParaRPr lang="en-US" sz="1000" dirty="0"/>
          </a:p>
          <a:p>
            <a:pPr marL="800100" lvl="1" indent="-228600">
              <a:lnSpc>
                <a:spcPct val="90000"/>
              </a:lnSpc>
              <a:spcBef>
                <a:spcPct val="20000"/>
              </a:spcBef>
              <a:buFont typeface="Arial" panose="020B0604020202020204" pitchFamily="34" charset="0"/>
              <a:buChar char="•"/>
            </a:pPr>
            <a:r>
              <a:rPr lang="en-US" sz="1600" dirty="0"/>
              <a:t>An important basic</a:t>
            </a:r>
          </a:p>
          <a:p>
            <a:pPr marL="800100" lvl="1" indent="-228600">
              <a:lnSpc>
                <a:spcPct val="90000"/>
              </a:lnSpc>
              <a:spcBef>
                <a:spcPct val="20000"/>
              </a:spcBef>
              <a:buFont typeface="Arial" panose="020B0604020202020204" pitchFamily="34" charset="0"/>
              <a:buChar char="•"/>
            </a:pPr>
            <a:r>
              <a:rPr lang="en-US" sz="1600" dirty="0"/>
              <a:t>Round-ups matter</a:t>
            </a:r>
          </a:p>
          <a:p>
            <a:pPr marL="800100" lvl="1" indent="-228600">
              <a:lnSpc>
                <a:spcPct val="90000"/>
              </a:lnSpc>
              <a:spcBef>
                <a:spcPct val="20000"/>
              </a:spcBef>
              <a:buFont typeface="Arial" panose="020B0604020202020204" pitchFamily="34" charset="0"/>
              <a:buChar char="•"/>
            </a:pPr>
            <a:r>
              <a:rPr lang="en-US" sz="1600" dirty="0"/>
              <a:t>About 50 writers to regularly court</a:t>
            </a:r>
          </a:p>
          <a:p>
            <a:pPr marL="800100" lvl="1" indent="-228600">
              <a:lnSpc>
                <a:spcPct val="90000"/>
              </a:lnSpc>
              <a:spcBef>
                <a:spcPct val="20000"/>
              </a:spcBef>
              <a:buFont typeface="Arial" panose="020B0604020202020204" pitchFamily="34" charset="0"/>
              <a:buChar char="•"/>
            </a:pPr>
            <a:r>
              <a:rPr lang="en-US" sz="1600" dirty="0"/>
              <a:t>Solid system for breaking exclusives</a:t>
            </a:r>
          </a:p>
          <a:p>
            <a:pPr marL="342900" indent="-228600">
              <a:lnSpc>
                <a:spcPct val="90000"/>
              </a:lnSpc>
              <a:spcBef>
                <a:spcPct val="20000"/>
              </a:spcBef>
              <a:buFont typeface="Arial" panose="020B0604020202020204" pitchFamily="34" charset="0"/>
              <a:buChar char="•"/>
            </a:pPr>
            <a:r>
              <a:rPr lang="en-US" sz="1600" dirty="0"/>
              <a:t>Consumer</a:t>
            </a:r>
          </a:p>
          <a:p>
            <a:pPr marL="800100" lvl="1" indent="-228600">
              <a:lnSpc>
                <a:spcPct val="90000"/>
              </a:lnSpc>
              <a:spcBef>
                <a:spcPct val="20000"/>
              </a:spcBef>
              <a:buFont typeface="Arial" panose="020B0604020202020204" pitchFamily="34" charset="0"/>
              <a:buChar char="•"/>
            </a:pPr>
            <a:r>
              <a:rPr lang="en-US" sz="1600" dirty="0"/>
              <a:t>It used to be about 100 writers to routinely court, then 1000, and now it seems almost limitless</a:t>
            </a:r>
          </a:p>
          <a:p>
            <a:pPr marL="1257300" lvl="2" indent="-228600">
              <a:lnSpc>
                <a:spcPct val="90000"/>
              </a:lnSpc>
              <a:spcBef>
                <a:spcPct val="20000"/>
              </a:spcBef>
              <a:buFont typeface="Arial" panose="020B0604020202020204" pitchFamily="34" charset="0"/>
              <a:buChar char="•"/>
            </a:pPr>
            <a:r>
              <a:rPr lang="en-US" sz="1600" dirty="0"/>
              <a:t>There are the core, most important writers, but there are ALWAYS new relationships to develop</a:t>
            </a:r>
          </a:p>
        </p:txBody>
      </p:sp>
      <p:sp>
        <p:nvSpPr>
          <p:cNvPr id="8" name="TextBox 7">
            <a:extLst>
              <a:ext uri="{FF2B5EF4-FFF2-40B4-BE49-F238E27FC236}">
                <a16:creationId xmlns:a16="http://schemas.microsoft.com/office/drawing/2014/main" id="{424F7523-BBF1-4810-8DBE-73571F0F3FA8}"/>
              </a:ext>
            </a:extLst>
          </p:cNvPr>
          <p:cNvSpPr txBox="1"/>
          <p:nvPr/>
        </p:nvSpPr>
        <p:spPr>
          <a:xfrm>
            <a:off x="253147" y="6044197"/>
            <a:ext cx="1276311" cy="369332"/>
          </a:xfrm>
          <a:prstGeom prst="rect">
            <a:avLst/>
          </a:prstGeom>
          <a:noFill/>
          <a:ln>
            <a:solidFill>
              <a:schemeClr val="tx1"/>
            </a:solidFill>
          </a:ln>
        </p:spPr>
        <p:txBody>
          <a:bodyPr wrap="none" rtlCol="0">
            <a:spAutoFit/>
          </a:bodyPr>
          <a:lstStyle/>
          <a:p>
            <a:pPr>
              <a:spcAft>
                <a:spcPts val="600"/>
              </a:spcAft>
            </a:pPr>
            <a:r>
              <a:rPr lang="en-US" dirty="0"/>
              <a:t>Cheddar TV</a:t>
            </a:r>
          </a:p>
        </p:txBody>
      </p:sp>
      <p:pic>
        <p:nvPicPr>
          <p:cNvPr id="10" name="Picture 9">
            <a:extLst>
              <a:ext uri="{FF2B5EF4-FFF2-40B4-BE49-F238E27FC236}">
                <a16:creationId xmlns:a16="http://schemas.microsoft.com/office/drawing/2014/main" id="{4BEB9ECE-5470-43B1-9590-514F5CFFDD92}"/>
              </a:ext>
            </a:extLst>
          </p:cNvPr>
          <p:cNvPicPr>
            <a:picLocks noChangeAspect="1"/>
          </p:cNvPicPr>
          <p:nvPr/>
        </p:nvPicPr>
        <p:blipFill>
          <a:blip r:embed="rId2"/>
          <a:stretch>
            <a:fillRect/>
          </a:stretch>
        </p:blipFill>
        <p:spPr>
          <a:xfrm>
            <a:off x="253147" y="3107459"/>
            <a:ext cx="2990530" cy="2089811"/>
          </a:xfrm>
          <a:prstGeom prst="rect">
            <a:avLst/>
          </a:prstGeom>
          <a:ln>
            <a:solidFill>
              <a:schemeClr val="bg1"/>
            </a:solidFill>
          </a:ln>
        </p:spPr>
      </p:pic>
      <p:sp>
        <p:nvSpPr>
          <p:cNvPr id="19" name="TextBox 18">
            <a:extLst>
              <a:ext uri="{FF2B5EF4-FFF2-40B4-BE49-F238E27FC236}">
                <a16:creationId xmlns:a16="http://schemas.microsoft.com/office/drawing/2014/main" id="{F8739FE3-E1CF-4AA4-87DB-7F6711357CC6}"/>
              </a:ext>
            </a:extLst>
          </p:cNvPr>
          <p:cNvSpPr txBox="1"/>
          <p:nvPr/>
        </p:nvSpPr>
        <p:spPr>
          <a:xfrm>
            <a:off x="7934713" y="4452488"/>
            <a:ext cx="1284392" cy="1200329"/>
          </a:xfrm>
          <a:prstGeom prst="rect">
            <a:avLst/>
          </a:prstGeom>
          <a:noFill/>
        </p:spPr>
        <p:txBody>
          <a:bodyPr wrap="square" rtlCol="0">
            <a:spAutoFit/>
          </a:bodyPr>
          <a:lstStyle/>
          <a:p>
            <a:r>
              <a:rPr lang="en-US" i="1" dirty="0"/>
              <a:t>Sample client headlines, Dec. 2021</a:t>
            </a:r>
          </a:p>
        </p:txBody>
      </p:sp>
      <p:pic>
        <p:nvPicPr>
          <p:cNvPr id="21" name="Picture 20">
            <a:extLst>
              <a:ext uri="{FF2B5EF4-FFF2-40B4-BE49-F238E27FC236}">
                <a16:creationId xmlns:a16="http://schemas.microsoft.com/office/drawing/2014/main" id="{4E6B256E-DB94-4B8B-9AB0-093C401A645B}"/>
              </a:ext>
            </a:extLst>
          </p:cNvPr>
          <p:cNvPicPr>
            <a:picLocks noChangeAspect="1"/>
          </p:cNvPicPr>
          <p:nvPr/>
        </p:nvPicPr>
        <p:blipFill>
          <a:blip r:embed="rId3"/>
          <a:stretch>
            <a:fillRect/>
          </a:stretch>
        </p:blipFill>
        <p:spPr>
          <a:xfrm>
            <a:off x="310083" y="210693"/>
            <a:ext cx="3355364" cy="2349368"/>
          </a:xfrm>
          <a:prstGeom prst="rect">
            <a:avLst/>
          </a:prstGeom>
          <a:ln>
            <a:solidFill>
              <a:schemeClr val="bg1"/>
            </a:solidFill>
          </a:ln>
        </p:spPr>
      </p:pic>
      <p:pic>
        <p:nvPicPr>
          <p:cNvPr id="12" name="Picture 11">
            <a:extLst>
              <a:ext uri="{FF2B5EF4-FFF2-40B4-BE49-F238E27FC236}">
                <a16:creationId xmlns:a16="http://schemas.microsoft.com/office/drawing/2014/main" id="{0C7D415F-AF86-4FFF-8B62-1313228BA850}"/>
              </a:ext>
            </a:extLst>
          </p:cNvPr>
          <p:cNvPicPr>
            <a:picLocks noChangeAspect="1"/>
          </p:cNvPicPr>
          <p:nvPr/>
        </p:nvPicPr>
        <p:blipFill>
          <a:blip r:embed="rId4"/>
          <a:stretch>
            <a:fillRect/>
          </a:stretch>
        </p:blipFill>
        <p:spPr>
          <a:xfrm>
            <a:off x="2225477" y="1626797"/>
            <a:ext cx="3161079" cy="2046596"/>
          </a:xfrm>
          <a:prstGeom prst="rect">
            <a:avLst/>
          </a:prstGeom>
          <a:solidFill>
            <a:schemeClr val="bg2"/>
          </a:solidFill>
          <a:ln>
            <a:solidFill>
              <a:schemeClr val="bg1"/>
            </a:solidFill>
          </a:ln>
        </p:spPr>
      </p:pic>
      <p:pic>
        <p:nvPicPr>
          <p:cNvPr id="5" name="Picture 4">
            <a:extLst>
              <a:ext uri="{FF2B5EF4-FFF2-40B4-BE49-F238E27FC236}">
                <a16:creationId xmlns:a16="http://schemas.microsoft.com/office/drawing/2014/main" id="{77DF432B-0577-4CAC-A1DF-91E11F55835F}"/>
              </a:ext>
            </a:extLst>
          </p:cNvPr>
          <p:cNvPicPr>
            <a:picLocks noChangeAspect="1"/>
          </p:cNvPicPr>
          <p:nvPr/>
        </p:nvPicPr>
        <p:blipFill>
          <a:blip r:embed="rId5"/>
          <a:stretch>
            <a:fillRect/>
          </a:stretch>
        </p:blipFill>
        <p:spPr>
          <a:xfrm>
            <a:off x="1657412" y="4519211"/>
            <a:ext cx="6172782" cy="2169790"/>
          </a:xfrm>
          <a:prstGeom prst="rect">
            <a:avLst/>
          </a:prstGeom>
          <a:solidFill>
            <a:schemeClr val="bg1"/>
          </a:solidFill>
          <a:ln>
            <a:solidFill>
              <a:schemeClr val="bg1"/>
            </a:solidFill>
          </a:ln>
        </p:spPr>
      </p:pic>
    </p:spTree>
    <p:extLst>
      <p:ext uri="{BB962C8B-B14F-4D97-AF65-F5344CB8AC3E}">
        <p14:creationId xmlns:p14="http://schemas.microsoft.com/office/powerpoint/2010/main" val="263767335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4E4D846-3AFC-4F86-8C35-24B0542A2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descr="Laid wine bottles, glass and grapes">
            <a:extLst>
              <a:ext uri="{FF2B5EF4-FFF2-40B4-BE49-F238E27FC236}">
                <a16:creationId xmlns:a16="http://schemas.microsoft.com/office/drawing/2014/main" id="{0603C196-3732-4D01-A072-176149B8D43F}"/>
              </a:ext>
            </a:extLst>
          </p:cNvPr>
          <p:cNvPicPr>
            <a:picLocks noChangeAspect="1"/>
          </p:cNvPicPr>
          <p:nvPr/>
        </p:nvPicPr>
        <p:blipFill rotWithShape="1">
          <a:blip r:embed="rId2"/>
          <a:srcRect r="15627" b="-1"/>
          <a:stretch/>
        </p:blipFill>
        <p:spPr>
          <a:xfrm>
            <a:off x="0" y="0"/>
            <a:ext cx="8668492" cy="6857990"/>
          </a:xfrm>
          <a:prstGeom prst="rect">
            <a:avLst/>
          </a:prstGeom>
        </p:spPr>
      </p:pic>
      <p:sp>
        <p:nvSpPr>
          <p:cNvPr id="23" name="Rectangle 22">
            <a:extLst>
              <a:ext uri="{FF2B5EF4-FFF2-40B4-BE49-F238E27FC236}">
                <a16:creationId xmlns:a16="http://schemas.microsoft.com/office/drawing/2014/main" id="{284781B9-12CB-45C3-907A-9ED93FF72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bg1"/>
              </a:gs>
              <a:gs pos="35000">
                <a:schemeClr val="bg1">
                  <a:alpha val="76000"/>
                </a:schemeClr>
              </a:gs>
              <a:gs pos="19000">
                <a:schemeClr val="bg1">
                  <a:alpha val="40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5001FC6C-DE34-49DC-A2F7-74071F7BFC7C}"/>
              </a:ext>
            </a:extLst>
          </p:cNvPr>
          <p:cNvSpPr txBox="1"/>
          <p:nvPr/>
        </p:nvSpPr>
        <p:spPr>
          <a:xfrm>
            <a:off x="8370470" y="1161288"/>
            <a:ext cx="3438144" cy="11247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spc="30" dirty="0">
                <a:latin typeface="+mj-lt"/>
                <a:ea typeface="+mj-ea"/>
                <a:cs typeface="+mj-cs"/>
              </a:rPr>
              <a:t>KOL, Influencer, and Community Relations</a:t>
            </a:r>
          </a:p>
        </p:txBody>
      </p:sp>
      <p:sp>
        <p:nvSpPr>
          <p:cNvPr id="25" name="Rectangle 2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D36CB82-0D5C-4CBE-9C54-B74FBA6BF0BC}"/>
              </a:ext>
            </a:extLst>
          </p:cNvPr>
          <p:cNvSpPr txBox="1"/>
          <p:nvPr/>
        </p:nvSpPr>
        <p:spPr>
          <a:xfrm>
            <a:off x="8370470" y="2718054"/>
            <a:ext cx="3438906" cy="3207258"/>
          </a:xfrm>
          <a:prstGeom prst="rect">
            <a:avLst/>
          </a:prstGeom>
        </p:spPr>
        <p:txBody>
          <a:bodyPr vert="horz" lIns="91440" tIns="45720" rIns="91440" bIns="45720" rtlCol="0" anchor="t">
            <a:normAutofit/>
          </a:bodyPr>
          <a:lstStyle/>
          <a:p>
            <a:pPr marL="342900" indent="-228600">
              <a:lnSpc>
                <a:spcPct val="90000"/>
              </a:lnSpc>
              <a:spcBef>
                <a:spcPct val="20000"/>
              </a:spcBef>
              <a:buFont typeface="Arial" panose="020B0604020202020204" pitchFamily="34" charset="0"/>
              <a:buChar char="•"/>
            </a:pPr>
            <a:r>
              <a:rPr lang="en-US" sz="1700" dirty="0"/>
              <a:t>The established leaders</a:t>
            </a:r>
          </a:p>
          <a:p>
            <a:pPr marL="342900" indent="-228600">
              <a:lnSpc>
                <a:spcPct val="90000"/>
              </a:lnSpc>
              <a:spcBef>
                <a:spcPct val="20000"/>
              </a:spcBef>
              <a:buFont typeface="Arial" panose="020B0604020202020204" pitchFamily="34" charset="0"/>
              <a:buChar char="•"/>
            </a:pPr>
            <a:r>
              <a:rPr lang="en-US" sz="1700" dirty="0"/>
              <a:t>The up-and-coming leaders</a:t>
            </a:r>
          </a:p>
          <a:p>
            <a:pPr marL="342900" indent="-228600">
              <a:lnSpc>
                <a:spcPct val="90000"/>
              </a:lnSpc>
              <a:spcBef>
                <a:spcPct val="20000"/>
              </a:spcBef>
              <a:buFont typeface="Arial" panose="020B0604020202020204" pitchFamily="34" charset="0"/>
              <a:buChar char="•"/>
            </a:pPr>
            <a:r>
              <a:rPr lang="en-US" sz="1700" dirty="0"/>
              <a:t>Special interest groups</a:t>
            </a:r>
          </a:p>
          <a:p>
            <a:pPr marL="342900" indent="-228600">
              <a:lnSpc>
                <a:spcPct val="90000"/>
              </a:lnSpc>
              <a:spcBef>
                <a:spcPct val="20000"/>
              </a:spcBef>
              <a:buFont typeface="Arial" panose="020B0604020202020204" pitchFamily="34" charset="0"/>
              <a:buChar char="•"/>
            </a:pPr>
            <a:r>
              <a:rPr lang="en-US" sz="1700" dirty="0"/>
              <a:t>Trade/Consumer Shows </a:t>
            </a:r>
            <a:endParaRPr lang="en-US" sz="1700" dirty="0">
              <a:highlight>
                <a:srgbClr val="FFFF00"/>
              </a:highlight>
            </a:endParaRPr>
          </a:p>
          <a:p>
            <a:pPr marL="342900" indent="-228600">
              <a:lnSpc>
                <a:spcPct val="90000"/>
              </a:lnSpc>
              <a:spcBef>
                <a:spcPct val="20000"/>
              </a:spcBef>
              <a:buFont typeface="Arial" panose="020B0604020202020204" pitchFamily="34" charset="0"/>
              <a:buChar char="•"/>
            </a:pPr>
            <a:r>
              <a:rPr lang="en-US" sz="1700" dirty="0"/>
              <a:t>Key market expertise, coupled with constant curiosity and desire to learn</a:t>
            </a:r>
          </a:p>
          <a:p>
            <a:pPr marL="342900" indent="-228600">
              <a:lnSpc>
                <a:spcPct val="90000"/>
              </a:lnSpc>
              <a:spcBef>
                <a:spcPct val="20000"/>
              </a:spcBef>
              <a:buFont typeface="Arial" panose="020B0604020202020204" pitchFamily="34" charset="0"/>
              <a:buChar char="•"/>
            </a:pPr>
            <a:endParaRPr lang="en-US" sz="1700" dirty="0"/>
          </a:p>
        </p:txBody>
      </p:sp>
    </p:spTree>
    <p:extLst>
      <p:ext uri="{BB962C8B-B14F-4D97-AF65-F5344CB8AC3E}">
        <p14:creationId xmlns:p14="http://schemas.microsoft.com/office/powerpoint/2010/main" val="2650103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2A13D097-B90A-4ECA-BEF6-35A363FE283A}"/>
              </a:ext>
            </a:extLst>
          </p:cNvPr>
          <p:cNvSpPr txBox="1"/>
          <p:nvPr/>
        </p:nvSpPr>
        <p:spPr>
          <a:xfrm>
            <a:off x="6774056" y="0"/>
            <a:ext cx="5417943" cy="6860708"/>
          </a:xfrm>
          <a:prstGeom prst="rect">
            <a:avLst/>
          </a:prstGeom>
          <a:noFill/>
        </p:spPr>
        <p:txBody>
          <a:bodyPr wrap="square" rtlCol="0">
            <a:spAutoFit/>
          </a:bodyPr>
          <a:lstStyle/>
          <a:p>
            <a:pPr>
              <a:spcBef>
                <a:spcPct val="0"/>
              </a:spcBef>
              <a:buClrTx/>
              <a:buFontTx/>
              <a:buNone/>
            </a:pPr>
            <a:r>
              <a:rPr lang="en-US" altLang="en-US" sz="1100" dirty="0">
                <a:solidFill>
                  <a:schemeClr val="bg1">
                    <a:lumMod val="75000"/>
                  </a:schemeClr>
                </a:solidFill>
                <a:latin typeface="Calibri" panose="020F0502020204030204" pitchFamily="34" charset="0"/>
              </a:rPr>
              <a:t>Deussen was recommended to us by our Ice Cider partner, Domaine Pinnacle, at a time when we were unhappy with the performance of the Agency we had been using.</a:t>
            </a:r>
          </a:p>
          <a:p>
            <a:pPr>
              <a:spcBef>
                <a:spcPct val="0"/>
              </a:spcBef>
              <a:buClrTx/>
              <a:buFontTx/>
              <a:buNone/>
            </a:pPr>
            <a:r>
              <a:rPr lang="en-US" altLang="en-US" sz="1100" dirty="0">
                <a:solidFill>
                  <a:schemeClr val="bg1">
                    <a:lumMod val="75000"/>
                  </a:schemeClr>
                </a:solidFill>
                <a:latin typeface="Calibri" panose="020F0502020204030204" pitchFamily="34" charset="0"/>
              </a:rPr>
              <a:t> </a:t>
            </a:r>
          </a:p>
          <a:p>
            <a:pPr>
              <a:spcBef>
                <a:spcPct val="0"/>
              </a:spcBef>
              <a:buClrTx/>
              <a:buFontTx/>
              <a:buNone/>
            </a:pPr>
            <a:r>
              <a:rPr lang="en-US" altLang="en-US" sz="1100" dirty="0">
                <a:solidFill>
                  <a:schemeClr val="bg1">
                    <a:lumMod val="75000"/>
                  </a:schemeClr>
                </a:solidFill>
                <a:latin typeface="Calibri" panose="020F0502020204030204" pitchFamily="34" charset="0"/>
              </a:rPr>
              <a:t>We started working with Deussen in 2007. Christine was very involved in the initial brief and gathering brand knowledge. I clearly remember the pleasure I had in sharing such knowledge with her, as she is one of the very few people I had dealt with who was more interested in learning about our brand DNA rather than telling us what that brand DNA should be. As the result, the very first plan proposed by Deussen was exactly in line with what we had hoped for, and got implemented with very few tweaks.</a:t>
            </a:r>
          </a:p>
          <a:p>
            <a:pPr>
              <a:spcBef>
                <a:spcPct val="0"/>
              </a:spcBef>
              <a:buClrTx/>
              <a:buFontTx/>
              <a:buNone/>
            </a:pPr>
            <a:r>
              <a:rPr lang="en-US" altLang="en-US" sz="1100" dirty="0">
                <a:solidFill>
                  <a:schemeClr val="bg1">
                    <a:lumMod val="75000"/>
                  </a:schemeClr>
                </a:solidFill>
                <a:latin typeface="Calibri" panose="020F0502020204030204" pitchFamily="34" charset="0"/>
              </a:rPr>
              <a:t> </a:t>
            </a:r>
          </a:p>
          <a:p>
            <a:pPr>
              <a:spcBef>
                <a:spcPct val="0"/>
              </a:spcBef>
              <a:buClrTx/>
              <a:buFontTx/>
              <a:buNone/>
            </a:pPr>
            <a:r>
              <a:rPr lang="en-US" altLang="en-US" sz="1100" dirty="0">
                <a:solidFill>
                  <a:schemeClr val="bg1">
                    <a:lumMod val="75000"/>
                  </a:schemeClr>
                </a:solidFill>
                <a:latin typeface="Calibri" panose="020F0502020204030204" pitchFamily="34" charset="0"/>
              </a:rPr>
              <a:t>Unfortunately, our distributor was sold out just a few months later, and we had to stop the program just as it was getting to full speed. At that stage, I was very impressed by how thorough Deussen was in making sure the PR program was wound down properly. I had never worked with an agency that kept working just as diligently when facing such situation as when they were looking at a multi-year contract.</a:t>
            </a:r>
          </a:p>
          <a:p>
            <a:pPr>
              <a:spcBef>
                <a:spcPct val="0"/>
              </a:spcBef>
              <a:buClrTx/>
              <a:buFontTx/>
              <a:buNone/>
            </a:pPr>
            <a:r>
              <a:rPr lang="en-US" altLang="en-US" sz="1100" dirty="0">
                <a:solidFill>
                  <a:schemeClr val="bg1">
                    <a:lumMod val="75000"/>
                  </a:schemeClr>
                </a:solidFill>
                <a:latin typeface="Calibri" panose="020F0502020204030204" pitchFamily="34" charset="0"/>
              </a:rPr>
              <a:t> </a:t>
            </a:r>
          </a:p>
          <a:p>
            <a:pPr>
              <a:spcBef>
                <a:spcPct val="0"/>
              </a:spcBef>
              <a:buClrTx/>
              <a:buFontTx/>
              <a:buNone/>
            </a:pPr>
            <a:r>
              <a:rPr lang="en-US" altLang="en-US" sz="1100" dirty="0">
                <a:solidFill>
                  <a:schemeClr val="bg1">
                    <a:lumMod val="75000"/>
                  </a:schemeClr>
                </a:solidFill>
                <a:latin typeface="Calibri" panose="020F0502020204030204" pitchFamily="34" charset="0"/>
              </a:rPr>
              <a:t>We kept using Deussen for specific projects (in the US and outside) throughout 2008 and 2009, as we rebuilt access to the US market.  By 2010, we started working together again on full yearly programs, stepping up the content and reach in increments. Today, we are extremely happy with the results Deussen is providing.</a:t>
            </a:r>
          </a:p>
          <a:p>
            <a:pPr>
              <a:spcBef>
                <a:spcPct val="0"/>
              </a:spcBef>
              <a:buClrTx/>
              <a:buFontTx/>
              <a:buNone/>
            </a:pPr>
            <a:endParaRPr lang="en-US" altLang="en-US" sz="1100" dirty="0">
              <a:solidFill>
                <a:schemeClr val="bg1">
                  <a:lumMod val="75000"/>
                </a:schemeClr>
              </a:solidFill>
              <a:latin typeface="Calibri" panose="020F0502020204030204" pitchFamily="34" charset="0"/>
            </a:endParaRPr>
          </a:p>
          <a:p>
            <a:pPr>
              <a:defRPr/>
            </a:pPr>
            <a:r>
              <a:rPr lang="en-US" sz="1100" dirty="0">
                <a:solidFill>
                  <a:schemeClr val="bg1">
                    <a:lumMod val="75000"/>
                  </a:schemeClr>
                </a:solidFill>
                <a:latin typeface="Calibri" panose="020F0502020204030204" pitchFamily="34" charset="0"/>
              </a:rPr>
              <a:t>I went through this lengthy story as a way to illustrate my recommendation of Deussen as follows:</a:t>
            </a:r>
          </a:p>
          <a:p>
            <a:pPr>
              <a:defRPr/>
            </a:pPr>
            <a:r>
              <a:rPr lang="en-US" sz="1100" dirty="0">
                <a:solidFill>
                  <a:schemeClr val="bg1">
                    <a:lumMod val="75000"/>
                  </a:schemeClr>
                </a:solidFill>
                <a:latin typeface="Calibri" panose="020F0502020204030204" pitchFamily="34" charset="0"/>
              </a:rPr>
              <a:t>- They are an incredibly dedicated, loyal, and thorough team</a:t>
            </a:r>
          </a:p>
          <a:p>
            <a:pPr>
              <a:defRPr/>
            </a:pPr>
            <a:r>
              <a:rPr lang="en-US" sz="1100" dirty="0">
                <a:solidFill>
                  <a:schemeClr val="bg1">
                    <a:lumMod val="75000"/>
                  </a:schemeClr>
                </a:solidFill>
                <a:latin typeface="Calibri" panose="020F0502020204030204" pitchFamily="34" charset="0"/>
              </a:rPr>
              <a:t>- They care about their clients, and have a passion for the brands they represent.  In fact, I found them to be amazing ambassadors for our brand</a:t>
            </a:r>
          </a:p>
          <a:p>
            <a:pPr>
              <a:defRPr/>
            </a:pPr>
            <a:r>
              <a:rPr lang="en-US" sz="1100" dirty="0">
                <a:solidFill>
                  <a:schemeClr val="bg1">
                    <a:lumMod val="75000"/>
                  </a:schemeClr>
                </a:solidFill>
                <a:latin typeface="Calibri" panose="020F0502020204030204" pitchFamily="34" charset="0"/>
              </a:rPr>
              <a:t>- They deliver on-time, on budget, and almost always above expectation</a:t>
            </a:r>
          </a:p>
          <a:p>
            <a:pPr>
              <a:defRPr/>
            </a:pPr>
            <a:r>
              <a:rPr lang="en-US" sz="1100" dirty="0">
                <a:solidFill>
                  <a:schemeClr val="bg1">
                    <a:lumMod val="75000"/>
                  </a:schemeClr>
                </a:solidFill>
                <a:latin typeface="Calibri" panose="020F0502020204030204" pitchFamily="34" charset="0"/>
              </a:rPr>
              <a:t>- They understand the brand well, and tailor PR programs that are very well suited to our objectives</a:t>
            </a:r>
          </a:p>
          <a:p>
            <a:pPr marL="171450" indent="-171450">
              <a:buFontTx/>
              <a:buChar char="-"/>
              <a:defRPr/>
            </a:pPr>
            <a:r>
              <a:rPr lang="en-US" sz="1100" dirty="0">
                <a:solidFill>
                  <a:schemeClr val="bg1">
                    <a:lumMod val="75000"/>
                  </a:schemeClr>
                </a:solidFill>
                <a:latin typeface="Calibri" panose="020F0502020204030204" pitchFamily="34" charset="0"/>
              </a:rPr>
              <a:t>They definitely have a long-term approach, with both the brands they represent, and the journalists and trendsetters in their network. I had the chance to see personally how those people truly respect Christine and her team.</a:t>
            </a:r>
          </a:p>
          <a:p>
            <a:pPr marL="171450" indent="-171450">
              <a:buFontTx/>
              <a:buChar char="-"/>
              <a:defRPr/>
            </a:pPr>
            <a:endParaRPr lang="en-US" sz="1100" dirty="0">
              <a:solidFill>
                <a:schemeClr val="bg1">
                  <a:lumMod val="75000"/>
                </a:schemeClr>
              </a:solidFill>
              <a:latin typeface="Calibri" panose="020F0502020204030204" pitchFamily="34" charset="0"/>
            </a:endParaRPr>
          </a:p>
          <a:p>
            <a:pPr>
              <a:defRPr/>
            </a:pPr>
            <a:r>
              <a:rPr lang="en-US" sz="1100" dirty="0">
                <a:solidFill>
                  <a:schemeClr val="bg1">
                    <a:lumMod val="75000"/>
                  </a:schemeClr>
                </a:solidFill>
                <a:latin typeface="Calibri" panose="020F0502020204030204" pitchFamily="34" charset="0"/>
              </a:rPr>
              <a:t>So, In summary, Deussen Global is the best agency I ever worked with. They over-deliver, and care about the results for the brands as much as we do ourselves.</a:t>
            </a:r>
          </a:p>
          <a:p>
            <a:pPr>
              <a:defRPr/>
            </a:pPr>
            <a:r>
              <a:rPr lang="en-US" sz="1100" dirty="0">
                <a:solidFill>
                  <a:schemeClr val="bg1">
                    <a:lumMod val="75000"/>
                  </a:schemeClr>
                </a:solidFill>
                <a:latin typeface="Calibri" panose="020F0502020204030204" pitchFamily="34" charset="0"/>
              </a:rPr>
              <a:t> </a:t>
            </a:r>
          </a:p>
          <a:p>
            <a:pPr>
              <a:defRPr/>
            </a:pPr>
            <a:r>
              <a:rPr lang="en-US" sz="1100" dirty="0">
                <a:solidFill>
                  <a:schemeClr val="bg1">
                    <a:lumMod val="75000"/>
                  </a:schemeClr>
                </a:solidFill>
                <a:latin typeface="Calibri" panose="020F0502020204030204" pitchFamily="34" charset="0"/>
              </a:rPr>
              <a:t>I hope this will help you in making your decision on which agency to retain. </a:t>
            </a:r>
          </a:p>
          <a:p>
            <a:pPr>
              <a:defRPr/>
            </a:pPr>
            <a:endParaRPr lang="en-US" sz="1100" dirty="0">
              <a:solidFill>
                <a:schemeClr val="bg1">
                  <a:lumMod val="75000"/>
                </a:schemeClr>
              </a:solidFill>
              <a:latin typeface="Calibri" panose="020F0502020204030204" pitchFamily="34" charset="0"/>
            </a:endParaRPr>
          </a:p>
          <a:p>
            <a:pPr>
              <a:defRPr/>
            </a:pPr>
            <a:r>
              <a:rPr lang="en-US" sz="1100" dirty="0">
                <a:solidFill>
                  <a:schemeClr val="bg1">
                    <a:lumMod val="75000"/>
                  </a:schemeClr>
                </a:solidFill>
                <a:latin typeface="Calibri" panose="020F0502020204030204" pitchFamily="34" charset="0"/>
              </a:rPr>
              <a:t>Cheers, Cyril Camus.</a:t>
            </a:r>
            <a:endParaRPr lang="en-US" altLang="en-US" sz="1100" dirty="0">
              <a:solidFill>
                <a:schemeClr val="bg1">
                  <a:lumMod val="75000"/>
                </a:schemeClr>
              </a:solidFill>
              <a:latin typeface="Calibri" panose="020F0502020204030204" pitchFamily="34" charset="0"/>
            </a:endParaRPr>
          </a:p>
        </p:txBody>
      </p:sp>
      <p:sp>
        <p:nvSpPr>
          <p:cNvPr id="3" name="Rectangle 2">
            <a:extLst>
              <a:ext uri="{FF2B5EF4-FFF2-40B4-BE49-F238E27FC236}">
                <a16:creationId xmlns:a16="http://schemas.microsoft.com/office/drawing/2014/main" id="{55414A8E-2DD0-1243-A12E-F6D7D113E3FC}"/>
              </a:ext>
            </a:extLst>
          </p:cNvPr>
          <p:cNvSpPr/>
          <p:nvPr/>
        </p:nvSpPr>
        <p:spPr>
          <a:xfrm>
            <a:off x="211666" y="2015532"/>
            <a:ext cx="11768667" cy="3810001"/>
          </a:xfrm>
          <a:prstGeom prst="rect">
            <a:avLst/>
          </a:prstGeom>
          <a:solidFill>
            <a:srgbClr val="C0000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a:extLst>
              <a:ext uri="{FF2B5EF4-FFF2-40B4-BE49-F238E27FC236}">
                <a16:creationId xmlns:a16="http://schemas.microsoft.com/office/drawing/2014/main" id="{DC245D58-AAD0-4AD1-8CAF-1110666B29E3}"/>
              </a:ext>
            </a:extLst>
          </p:cNvPr>
          <p:cNvSpPr txBox="1"/>
          <p:nvPr/>
        </p:nvSpPr>
        <p:spPr>
          <a:xfrm>
            <a:off x="211666" y="202610"/>
            <a:ext cx="8885430" cy="1357295"/>
          </a:xfrm>
          <a:prstGeom prst="rect">
            <a:avLst/>
          </a:prstGeom>
          <a:noFill/>
        </p:spPr>
        <p:txBody>
          <a:bodyPr wrap="square" lIns="0" tIns="0" rIns="0" bIns="0" rtlCol="0">
            <a:spAutoFit/>
          </a:bodyPr>
          <a:lstStyle/>
          <a:p>
            <a:pPr>
              <a:lnSpc>
                <a:spcPct val="90000"/>
              </a:lnSpc>
            </a:pPr>
            <a:r>
              <a:rPr lang="en-US" sz="5400" b="1" spc="30" dirty="0">
                <a:latin typeface="+mj-lt"/>
              </a:rPr>
              <a:t>Client Accolade: </a:t>
            </a:r>
          </a:p>
          <a:p>
            <a:pPr>
              <a:lnSpc>
                <a:spcPct val="90000"/>
              </a:lnSpc>
            </a:pPr>
            <a:r>
              <a:rPr lang="en-US" sz="4400" spc="30" dirty="0">
                <a:solidFill>
                  <a:srgbClr val="FF0000"/>
                </a:solidFill>
                <a:latin typeface="+mj-lt"/>
              </a:rPr>
              <a:t>CAMUS Cognac</a:t>
            </a:r>
          </a:p>
        </p:txBody>
      </p:sp>
      <p:sp>
        <p:nvSpPr>
          <p:cNvPr id="5" name="Rectangle 4">
            <a:extLst>
              <a:ext uri="{FF2B5EF4-FFF2-40B4-BE49-F238E27FC236}">
                <a16:creationId xmlns:a16="http://schemas.microsoft.com/office/drawing/2014/main" id="{C90F33F8-E958-4201-9D6E-D53E7BED46D1}"/>
              </a:ext>
            </a:extLst>
          </p:cNvPr>
          <p:cNvSpPr/>
          <p:nvPr/>
        </p:nvSpPr>
        <p:spPr>
          <a:xfrm>
            <a:off x="3331293" y="1362370"/>
            <a:ext cx="3442763" cy="600164"/>
          </a:xfrm>
          <a:prstGeom prst="rect">
            <a:avLst/>
          </a:prstGeom>
        </p:spPr>
        <p:txBody>
          <a:bodyPr wrap="square">
            <a:spAutoFit/>
          </a:bodyPr>
          <a:lstStyle/>
          <a:p>
            <a:pPr marR="0" lvl="0" algn="r">
              <a:spcBef>
                <a:spcPts val="0"/>
              </a:spcBef>
              <a:spcAft>
                <a:spcPts val="0"/>
              </a:spcAft>
            </a:pPr>
            <a:r>
              <a:rPr lang="en-US" sz="1100" i="1" dirty="0">
                <a:latin typeface="Calibri" panose="020F0502020204030204" pitchFamily="34" charset="0"/>
                <a:ea typeface="Times New Roman" panose="02020603050405020304" pitchFamily="18" charset="0"/>
              </a:rPr>
              <a:t>Largest family-owned Cognac House</a:t>
            </a:r>
          </a:p>
          <a:p>
            <a:pPr marR="0" lvl="0" algn="r">
              <a:spcBef>
                <a:spcPts val="0"/>
              </a:spcBef>
              <a:spcAft>
                <a:spcPts val="0"/>
              </a:spcAft>
            </a:pPr>
            <a:r>
              <a:rPr lang="en-US" sz="1100" i="1" dirty="0">
                <a:latin typeface="Calibri" panose="020F0502020204030204" pitchFamily="34" charset="0"/>
                <a:ea typeface="Times New Roman" panose="02020603050405020304" pitchFamily="18" charset="0"/>
              </a:rPr>
              <a:t>First hired for global duty free, then domestic US, then for coffee line extension</a:t>
            </a:r>
          </a:p>
        </p:txBody>
      </p:sp>
      <p:sp>
        <p:nvSpPr>
          <p:cNvPr id="2" name="TextBox 1">
            <a:extLst>
              <a:ext uri="{FF2B5EF4-FFF2-40B4-BE49-F238E27FC236}">
                <a16:creationId xmlns:a16="http://schemas.microsoft.com/office/drawing/2014/main" id="{0A1809A9-02DE-9E40-B406-AE0A8F7EB0C0}"/>
              </a:ext>
            </a:extLst>
          </p:cNvPr>
          <p:cNvSpPr txBox="1"/>
          <p:nvPr/>
        </p:nvSpPr>
        <p:spPr>
          <a:xfrm>
            <a:off x="813579" y="2509700"/>
            <a:ext cx="10564839" cy="2554545"/>
          </a:xfrm>
          <a:prstGeom prst="rect">
            <a:avLst/>
          </a:prstGeom>
          <a:noFill/>
        </p:spPr>
        <p:txBody>
          <a:bodyPr wrap="square" rtlCol="0">
            <a:spAutoFit/>
          </a:bodyPr>
          <a:lstStyle/>
          <a:p>
            <a:r>
              <a:rPr lang="en-US" sz="4000" dirty="0">
                <a:solidFill>
                  <a:schemeClr val="bg1"/>
                </a:solidFill>
              </a:rPr>
              <a:t>Deussen Global is the best agency I ever worked with. They over-deliver, and care about the results for the brands as much as we do ourselves.</a:t>
            </a:r>
          </a:p>
          <a:p>
            <a:pPr algn="r"/>
            <a:r>
              <a:rPr lang="en-US" sz="4000" dirty="0">
                <a:solidFill>
                  <a:schemeClr val="bg1"/>
                </a:solidFill>
              </a:rPr>
              <a:t>- Cyril Camus, CAMUS Cognac</a:t>
            </a:r>
          </a:p>
        </p:txBody>
      </p:sp>
    </p:spTree>
    <p:extLst>
      <p:ext uri="{BB962C8B-B14F-4D97-AF65-F5344CB8AC3E}">
        <p14:creationId xmlns:p14="http://schemas.microsoft.com/office/powerpoint/2010/main" val="3898053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7DBFB8E6-1293-43C4-8B8E-F7EACB6D756C}"/>
              </a:ext>
            </a:extLst>
          </p:cNvPr>
          <p:cNvGrpSpPr/>
          <p:nvPr/>
        </p:nvGrpSpPr>
        <p:grpSpPr>
          <a:xfrm>
            <a:off x="6096000" y="991803"/>
            <a:ext cx="4860463" cy="4874394"/>
            <a:chOff x="6605304" y="1103423"/>
            <a:chExt cx="4860463" cy="3304329"/>
          </a:xfrm>
        </p:grpSpPr>
        <p:sp>
          <p:nvSpPr>
            <p:cNvPr id="4" name="TextBox 3">
              <a:extLst>
                <a:ext uri="{FF2B5EF4-FFF2-40B4-BE49-F238E27FC236}">
                  <a16:creationId xmlns:a16="http://schemas.microsoft.com/office/drawing/2014/main" id="{3057D088-8FC5-4896-9151-A74C6016F8B7}"/>
                </a:ext>
              </a:extLst>
            </p:cNvPr>
            <p:cNvSpPr txBox="1"/>
            <p:nvPr/>
          </p:nvSpPr>
          <p:spPr>
            <a:xfrm>
              <a:off x="6605305" y="1103423"/>
              <a:ext cx="1549751" cy="208641"/>
            </a:xfrm>
            <a:prstGeom prst="rect">
              <a:avLst/>
            </a:prstGeom>
            <a:noFill/>
          </p:spPr>
          <p:txBody>
            <a:bodyPr wrap="square" lIns="0" tIns="0" rIns="0" bIns="0" rtlCol="0">
              <a:spAutoFit/>
            </a:bodyPr>
            <a:lstStyle/>
            <a:p>
              <a:r>
                <a:rPr lang="en-US" sz="2000" spc="30" dirty="0">
                  <a:solidFill>
                    <a:srgbClr val="D31033"/>
                  </a:solidFill>
                  <a:latin typeface="+mj-lt"/>
                </a:rPr>
                <a:t>Deussen Team</a:t>
              </a:r>
            </a:p>
          </p:txBody>
        </p:sp>
        <p:sp>
          <p:nvSpPr>
            <p:cNvPr id="5" name="TextBox 4">
              <a:extLst>
                <a:ext uri="{FF2B5EF4-FFF2-40B4-BE49-F238E27FC236}">
                  <a16:creationId xmlns:a16="http://schemas.microsoft.com/office/drawing/2014/main" id="{1097C821-D603-45B0-9045-67D62FB5FC37}"/>
                </a:ext>
              </a:extLst>
            </p:cNvPr>
            <p:cNvSpPr txBox="1"/>
            <p:nvPr/>
          </p:nvSpPr>
          <p:spPr>
            <a:xfrm>
              <a:off x="6605304" y="1315582"/>
              <a:ext cx="3958421" cy="375553"/>
            </a:xfrm>
            <a:prstGeom prst="rect">
              <a:avLst/>
            </a:prstGeom>
            <a:noFill/>
          </p:spPr>
          <p:txBody>
            <a:bodyPr wrap="square" lIns="0" tIns="0" rIns="0" bIns="0" rtlCol="0">
              <a:spAutoFit/>
            </a:bodyPr>
            <a:lstStyle/>
            <a:p>
              <a:pPr>
                <a:lnSpc>
                  <a:spcPct val="90000"/>
                </a:lnSpc>
              </a:pPr>
              <a:r>
                <a:rPr lang="en-US" sz="4000" b="1" spc="30" dirty="0">
                  <a:latin typeface="+mj-lt"/>
                </a:rPr>
                <a:t>The Best Solution</a:t>
              </a:r>
            </a:p>
          </p:txBody>
        </p:sp>
        <p:sp>
          <p:nvSpPr>
            <p:cNvPr id="6" name="TextBox 5">
              <a:extLst>
                <a:ext uri="{FF2B5EF4-FFF2-40B4-BE49-F238E27FC236}">
                  <a16:creationId xmlns:a16="http://schemas.microsoft.com/office/drawing/2014/main" id="{E86CA0C1-34D7-40C9-9677-12111B9A818E}"/>
                </a:ext>
              </a:extLst>
            </p:cNvPr>
            <p:cNvSpPr txBox="1"/>
            <p:nvPr/>
          </p:nvSpPr>
          <p:spPr>
            <a:xfrm>
              <a:off x="6605305" y="1570244"/>
              <a:ext cx="4860462" cy="2837508"/>
            </a:xfrm>
            <a:prstGeom prst="rect">
              <a:avLst/>
            </a:prstGeom>
            <a:noFill/>
          </p:spPr>
          <p:txBody>
            <a:bodyPr wrap="square" rtlCol="0">
              <a:spAutoFit/>
            </a:bodyPr>
            <a:lstStyle/>
            <a:p>
              <a:endParaRPr lang="en-US" altLang="en-US" sz="1400" dirty="0"/>
            </a:p>
            <a:p>
              <a:pPr marL="171450" indent="-171450">
                <a:buFont typeface="Arial" panose="020B0604020202020204" pitchFamily="34" charset="0"/>
                <a:buChar char="•"/>
              </a:pPr>
              <a:r>
                <a:rPr lang="en-US" altLang="en-US" sz="1400" dirty="0"/>
                <a:t>A one-stop shop for reaching media and KOL</a:t>
              </a:r>
            </a:p>
            <a:p>
              <a:endParaRPr lang="en-US" altLang="en-US" sz="1400" dirty="0"/>
            </a:p>
            <a:p>
              <a:pPr marL="171450" indent="-171450">
                <a:buFont typeface="Arial" panose="020B0604020202020204" pitchFamily="34" charset="0"/>
                <a:buChar char="•"/>
              </a:pPr>
              <a:r>
                <a:rPr lang="en-US" altLang="en-US" sz="1400" dirty="0"/>
                <a:t>Able to deliver national and regional results</a:t>
              </a:r>
            </a:p>
            <a:p>
              <a:pPr marL="171450" indent="-171450">
                <a:buFont typeface="Arial" panose="020B0604020202020204" pitchFamily="34" charset="0"/>
                <a:buChar char="•"/>
              </a:pPr>
              <a:endParaRPr lang="en-US" altLang="en-US" sz="1400" dirty="0"/>
            </a:p>
            <a:p>
              <a:pPr marL="171450" indent="-171450">
                <a:buFont typeface="Arial" panose="020B0604020202020204" pitchFamily="34" charset="0"/>
                <a:buChar char="•"/>
              </a:pPr>
              <a:r>
                <a:rPr lang="en-US" altLang="en-US" sz="1400" dirty="0"/>
                <a:t>Innovative, effective, smart media interface resulting in media coverage that makes clients look far bigger than they are</a:t>
              </a:r>
            </a:p>
            <a:p>
              <a:pPr marL="171450" indent="-171450">
                <a:buFont typeface="Arial" panose="020B0604020202020204" pitchFamily="34" charset="0"/>
                <a:buChar char="•"/>
              </a:pPr>
              <a:endParaRPr lang="en-US" altLang="en-US" sz="1400" dirty="0"/>
            </a:p>
            <a:p>
              <a:pPr marL="171450" indent="-171450">
                <a:buFont typeface="Arial" panose="020B0604020202020204" pitchFamily="34" charset="0"/>
                <a:buChar char="•"/>
              </a:pPr>
              <a:r>
                <a:rPr lang="en-US" altLang="en-US" sz="1400" dirty="0"/>
                <a:t>Deep industry understanding, with ability to tailor PR programming and coverage to drive image, volume, or both</a:t>
              </a:r>
            </a:p>
            <a:p>
              <a:pPr marL="171450" indent="-171450">
                <a:buFont typeface="Arial" panose="020B0604020202020204" pitchFamily="34" charset="0"/>
                <a:buChar char="•"/>
              </a:pPr>
              <a:endParaRPr lang="en-US" altLang="en-US" sz="1400" dirty="0"/>
            </a:p>
            <a:p>
              <a:pPr marL="171450" indent="-171450">
                <a:buFont typeface="Arial" panose="020B0604020202020204" pitchFamily="34" charset="0"/>
                <a:buChar char="•"/>
              </a:pPr>
              <a:r>
                <a:rPr lang="en-US" altLang="en-US" sz="1400" dirty="0"/>
                <a:t>Adept at balancing cultural norms</a:t>
              </a:r>
            </a:p>
            <a:p>
              <a:endParaRPr lang="en-US" altLang="en-US" sz="1400" dirty="0"/>
            </a:p>
            <a:p>
              <a:pPr marL="171450" indent="-171450">
                <a:buFont typeface="Arial" panose="020B0604020202020204" pitchFamily="34" charset="0"/>
                <a:buChar char="•"/>
              </a:pPr>
              <a:r>
                <a:rPr lang="en-US" altLang="en-US" sz="1400" dirty="0"/>
                <a:t>Cost per thousand impressions (CPM) measurements regularly blow away industry standards (benchmarked vs. Diageo)</a:t>
              </a:r>
            </a:p>
            <a:p>
              <a:endParaRPr lang="en-US" altLang="en-US" sz="1400" dirty="0"/>
            </a:p>
            <a:p>
              <a:pPr marL="171450" indent="-171450">
                <a:buFont typeface="Arial" panose="020B0604020202020204" pitchFamily="34" charset="0"/>
                <a:buChar char="•"/>
              </a:pPr>
              <a:r>
                <a:rPr lang="en-US" altLang="en-US" sz="1400" dirty="0"/>
                <a:t>Frequent, in-depth, transparent, quantitative reporting</a:t>
              </a:r>
            </a:p>
            <a:p>
              <a:endParaRPr lang="en-US" altLang="en-US" sz="1400" dirty="0"/>
            </a:p>
          </p:txBody>
        </p:sp>
      </p:grpSp>
      <p:pic>
        <p:nvPicPr>
          <p:cNvPr id="19" name="Picture Placeholder 18">
            <a:extLst>
              <a:ext uri="{FF2B5EF4-FFF2-40B4-BE49-F238E27FC236}">
                <a16:creationId xmlns:a16="http://schemas.microsoft.com/office/drawing/2014/main" id="{E637DCCA-CD81-4803-842C-AABC3F165694}"/>
              </a:ext>
            </a:extLst>
          </p:cNvPr>
          <p:cNvPicPr>
            <a:picLocks noGrp="1" noChangeAspect="1"/>
          </p:cNvPicPr>
          <p:nvPr>
            <p:ph type="pic" sz="quarter" idx="17"/>
          </p:nvPr>
        </p:nvPicPr>
        <p:blipFill rotWithShape="1">
          <a:blip r:embed="rId2" cstate="email">
            <a:extLst>
              <a:ext uri="{28A0092B-C50C-407E-A947-70E740481C1C}">
                <a14:useLocalDpi xmlns:a14="http://schemas.microsoft.com/office/drawing/2010/main"/>
              </a:ext>
            </a:extLst>
          </a:blip>
          <a:srcRect l="20789" r="16090"/>
          <a:stretch/>
        </p:blipFill>
        <p:spPr>
          <a:xfrm>
            <a:off x="0" y="0"/>
            <a:ext cx="5493734" cy="6858000"/>
          </a:xfrm>
          <a:prstGeom prst="rect">
            <a:avLst/>
          </a:prstGeom>
          <a:ln>
            <a:noFill/>
          </a:ln>
        </p:spPr>
      </p:pic>
      <p:sp>
        <p:nvSpPr>
          <p:cNvPr id="7" name="Rectangle 6">
            <a:extLst>
              <a:ext uri="{FF2B5EF4-FFF2-40B4-BE49-F238E27FC236}">
                <a16:creationId xmlns:a16="http://schemas.microsoft.com/office/drawing/2014/main" id="{622E922F-B9A3-4256-902E-067ED8BAFD68}"/>
              </a:ext>
            </a:extLst>
          </p:cNvPr>
          <p:cNvSpPr/>
          <p:nvPr/>
        </p:nvSpPr>
        <p:spPr>
          <a:xfrm>
            <a:off x="6108031" y="1839969"/>
            <a:ext cx="6096001" cy="45719"/>
          </a:xfrm>
          <a:prstGeom prst="rect">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9590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xmlns:mv="urn:schemas-microsoft-com:mac:vml">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3E65206-63D7-0C4C-92AF-532C79752F96}"/>
              </a:ext>
            </a:extLst>
          </p:cNvPr>
          <p:cNvSpPr txBox="1"/>
          <p:nvPr/>
        </p:nvSpPr>
        <p:spPr>
          <a:xfrm rot="5400000">
            <a:off x="-4184709" y="3977254"/>
            <a:ext cx="8942035" cy="1015663"/>
          </a:xfrm>
          <a:prstGeom prst="rect">
            <a:avLst/>
          </a:prstGeom>
          <a:noFill/>
        </p:spPr>
        <p:txBody>
          <a:bodyPr wrap="square" rtlCol="0">
            <a:spAutoFit/>
          </a:bodyPr>
          <a:lstStyle/>
          <a:p>
            <a:r>
              <a:rPr lang="en-US" sz="6000" b="1" dirty="0">
                <a:solidFill>
                  <a:schemeClr val="bg1">
                    <a:lumMod val="85000"/>
                  </a:schemeClr>
                </a:solidFill>
                <a:latin typeface="Poppins ExtraBold" pitchFamily="2" charset="77"/>
                <a:cs typeface="Poppins ExtraBold" pitchFamily="2" charset="77"/>
              </a:rPr>
              <a:t>DEUSSEN GLOBAL</a:t>
            </a:r>
          </a:p>
        </p:txBody>
      </p:sp>
      <p:cxnSp>
        <p:nvCxnSpPr>
          <p:cNvPr id="7" name="Straight Connector 6">
            <a:extLst>
              <a:ext uri="{FF2B5EF4-FFF2-40B4-BE49-F238E27FC236}">
                <a16:creationId xmlns:a16="http://schemas.microsoft.com/office/drawing/2014/main" id="{4E582923-4CD6-9F44-ABFD-6ACE796E2687}"/>
              </a:ext>
            </a:extLst>
          </p:cNvPr>
          <p:cNvCxnSpPr/>
          <p:nvPr/>
        </p:nvCxnSpPr>
        <p:spPr>
          <a:xfrm>
            <a:off x="857956" y="0"/>
            <a:ext cx="0" cy="4301067"/>
          </a:xfrm>
          <a:prstGeom prst="line">
            <a:avLst/>
          </a:prstGeom>
          <a:ln w="19050">
            <a:solidFill>
              <a:srgbClr val="D3103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D7BD66B-67DF-2E49-AD26-66B71FEBB81E}"/>
              </a:ext>
            </a:extLst>
          </p:cNvPr>
          <p:cNvSpPr txBox="1"/>
          <p:nvPr/>
        </p:nvSpPr>
        <p:spPr>
          <a:xfrm>
            <a:off x="1343147" y="3109187"/>
            <a:ext cx="6056175" cy="2862322"/>
          </a:xfrm>
          <a:prstGeom prst="rect">
            <a:avLst/>
          </a:prstGeom>
          <a:noFill/>
        </p:spPr>
        <p:txBody>
          <a:bodyPr wrap="square" rtlCol="0">
            <a:spAutoFit/>
          </a:bodyPr>
          <a:lstStyle/>
          <a:p>
            <a:r>
              <a:rPr lang="en-US" spc="300" dirty="0">
                <a:latin typeface="Poppins Light" pitchFamily="2" charset="77"/>
                <a:cs typeface="Poppins Light" pitchFamily="2" charset="77"/>
              </a:rPr>
              <a:t>We are grateful that you are interested in our company and services. </a:t>
            </a:r>
          </a:p>
          <a:p>
            <a:endParaRPr lang="en-US" spc="300" dirty="0">
              <a:latin typeface="Poppins Light" pitchFamily="2" charset="77"/>
              <a:cs typeface="Poppins Light" pitchFamily="2" charset="77"/>
            </a:endParaRPr>
          </a:p>
          <a:p>
            <a:r>
              <a:rPr lang="en-US" spc="300" dirty="0">
                <a:latin typeface="Poppins Light" pitchFamily="2" charset="77"/>
                <a:cs typeface="Poppins Light" pitchFamily="2" charset="77"/>
              </a:rPr>
              <a:t>Please be in touch if we could share our advice or experience with you.</a:t>
            </a:r>
          </a:p>
          <a:p>
            <a:endParaRPr lang="en-US" spc="300" dirty="0">
              <a:latin typeface="Poppins Light" pitchFamily="2" charset="77"/>
              <a:cs typeface="Poppins Light" pitchFamily="2" charset="77"/>
            </a:endParaRPr>
          </a:p>
          <a:p>
            <a:r>
              <a:rPr lang="en-US" spc="300" dirty="0">
                <a:latin typeface="Poppins Light" pitchFamily="2" charset="77"/>
                <a:cs typeface="Poppins Light" pitchFamily="2" charset="77"/>
              </a:rPr>
              <a:t>Christine Deussen, President</a:t>
            </a:r>
          </a:p>
          <a:p>
            <a:r>
              <a:rPr lang="en-US" spc="300" dirty="0">
                <a:latin typeface="Poppins Light" pitchFamily="2" charset="77"/>
                <a:cs typeface="Poppins Light" pitchFamily="2" charset="77"/>
                <a:hlinkClick r:id="rId2"/>
              </a:rPr>
              <a:t>cdeussen@deussenglobal.com</a:t>
            </a:r>
            <a:endParaRPr lang="en-US" spc="300" dirty="0">
              <a:latin typeface="Poppins Light" pitchFamily="2" charset="77"/>
              <a:cs typeface="Poppins Light" pitchFamily="2" charset="77"/>
            </a:endParaRPr>
          </a:p>
          <a:p>
            <a:r>
              <a:rPr lang="en-US" spc="300" dirty="0">
                <a:latin typeface="Poppins Light" pitchFamily="2" charset="77"/>
                <a:cs typeface="Poppins Light" pitchFamily="2" charset="77"/>
              </a:rPr>
              <a:t>+1-917-545-1459</a:t>
            </a:r>
          </a:p>
        </p:txBody>
      </p:sp>
      <p:pic>
        <p:nvPicPr>
          <p:cNvPr id="6" name="Picture 5">
            <a:extLst>
              <a:ext uri="{FF2B5EF4-FFF2-40B4-BE49-F238E27FC236}">
                <a16:creationId xmlns:a16="http://schemas.microsoft.com/office/drawing/2014/main" id="{4942AC51-6C77-354F-8CAF-C5CDE9B5B22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43126" y="2150533"/>
            <a:ext cx="3040081" cy="661572"/>
          </a:xfrm>
          <a:prstGeom prst="rect">
            <a:avLst/>
          </a:prstGeom>
        </p:spPr>
      </p:pic>
      <p:pic>
        <p:nvPicPr>
          <p:cNvPr id="9" name="Picture 8">
            <a:extLst>
              <a:ext uri="{FF2B5EF4-FFF2-40B4-BE49-F238E27FC236}">
                <a16:creationId xmlns:a16="http://schemas.microsoft.com/office/drawing/2014/main" id="{131D4820-E6C2-40D9-9264-7880A9DEAF6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843868" y="5119446"/>
            <a:ext cx="1106504" cy="1662354"/>
          </a:xfrm>
          <a:prstGeom prst="rect">
            <a:avLst/>
          </a:prstGeom>
          <a:noFill/>
          <a:ln w="9525" algn="ctr">
            <a:noFill/>
            <a:miter lim="800000"/>
            <a:headEnd/>
            <a:tailEnd/>
          </a:ln>
        </p:spPr>
      </p:pic>
      <p:pic>
        <p:nvPicPr>
          <p:cNvPr id="10" name="Picture 9">
            <a:extLst>
              <a:ext uri="{FF2B5EF4-FFF2-40B4-BE49-F238E27FC236}">
                <a16:creationId xmlns:a16="http://schemas.microsoft.com/office/drawing/2014/main" id="{801D31C2-D34C-49BE-992F-733E4A7E34A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829228" y="1752600"/>
            <a:ext cx="1050115" cy="1528844"/>
          </a:xfrm>
          <a:prstGeom prst="rect">
            <a:avLst/>
          </a:prstGeom>
          <a:noFill/>
          <a:ln w="9525" algn="ctr">
            <a:noFill/>
            <a:miter lim="800000"/>
            <a:headEnd/>
            <a:tailEnd/>
          </a:ln>
        </p:spPr>
      </p:pic>
      <p:pic>
        <p:nvPicPr>
          <p:cNvPr id="11" name="Picture 22">
            <a:extLst>
              <a:ext uri="{FF2B5EF4-FFF2-40B4-BE49-F238E27FC236}">
                <a16:creationId xmlns:a16="http://schemas.microsoft.com/office/drawing/2014/main" id="{9FAEBDD6-B353-4C9A-B8CC-3937D1DDE8B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l="35001" t="16000" r="32222" b="8444"/>
          <a:stretch>
            <a:fillRect/>
          </a:stretch>
        </p:blipFill>
        <p:spPr bwMode="auto">
          <a:xfrm>
            <a:off x="10829228" y="136785"/>
            <a:ext cx="1050115" cy="1513128"/>
          </a:xfrm>
          <a:prstGeom prst="rect">
            <a:avLst/>
          </a:prstGeom>
          <a:noFill/>
          <a:ln w="9525" algn="ctr">
            <a:noFill/>
            <a:miter lim="800000"/>
            <a:headEnd/>
            <a:tailEnd/>
          </a:ln>
        </p:spPr>
      </p:pic>
      <p:pic>
        <p:nvPicPr>
          <p:cNvPr id="12" name="Picture 23">
            <a:extLst>
              <a:ext uri="{FF2B5EF4-FFF2-40B4-BE49-F238E27FC236}">
                <a16:creationId xmlns:a16="http://schemas.microsoft.com/office/drawing/2014/main" id="{041A9E5E-A43A-4850-94A5-6264F67F410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l="35555" t="17111" r="33888" b="8221"/>
          <a:stretch>
            <a:fillRect/>
          </a:stretch>
        </p:blipFill>
        <p:spPr bwMode="auto">
          <a:xfrm>
            <a:off x="10843868" y="3373561"/>
            <a:ext cx="1094722" cy="1672015"/>
          </a:xfrm>
          <a:prstGeom prst="rect">
            <a:avLst/>
          </a:prstGeom>
          <a:noFill/>
          <a:ln w="9525" algn="ctr">
            <a:noFill/>
            <a:miter lim="800000"/>
            <a:headEnd/>
            <a:tailEnd/>
          </a:ln>
        </p:spPr>
      </p:pic>
    </p:spTree>
    <p:extLst>
      <p:ext uri="{BB962C8B-B14F-4D97-AF65-F5344CB8AC3E}">
        <p14:creationId xmlns:p14="http://schemas.microsoft.com/office/powerpoint/2010/main" val="1329749347"/>
      </p:ext>
    </p:extLst>
  </p:cSld>
  <p:clrMapOvr>
    <a:masterClrMapping/>
  </p:clrMapOvr>
</p:sld>
</file>

<file path=ppt/theme/theme1.xml><?xml version="1.0" encoding="utf-8"?>
<a:theme xmlns:a="http://schemas.openxmlformats.org/drawingml/2006/main" name="Office Theme">
  <a:themeElements>
    <a:clrScheme name="Proof Network">
      <a:dk1>
        <a:srgbClr val="000000"/>
      </a:dk1>
      <a:lt1>
        <a:srgbClr val="FFFFFF"/>
      </a:lt1>
      <a:dk2>
        <a:srgbClr val="454551"/>
      </a:dk2>
      <a:lt2>
        <a:srgbClr val="D8D9DC"/>
      </a:lt2>
      <a:accent1>
        <a:srgbClr val="6F56D8"/>
      </a:accent1>
      <a:accent2>
        <a:srgbClr val="6753CC"/>
      </a:accent2>
      <a:accent3>
        <a:srgbClr val="00DDEC"/>
      </a:accent3>
      <a:accent4>
        <a:srgbClr val="00D5E2"/>
      </a:accent4>
      <a:accent5>
        <a:srgbClr val="143883"/>
      </a:accent5>
      <a:accent6>
        <a:srgbClr val="6D47CC"/>
      </a:accent6>
      <a:hlink>
        <a:srgbClr val="00CEFF"/>
      </a:hlink>
      <a:folHlink>
        <a:srgbClr val="DE2FA5"/>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9227</TotalTime>
  <Words>1906</Words>
  <Application>Microsoft Office PowerPoint</Application>
  <PresentationFormat>Widescreen</PresentationFormat>
  <Paragraphs>192</Paragraphs>
  <Slides>15</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Poppins ExtraBold</vt:lpstr>
      <vt:lpstr>Poppins Light</vt:lpstr>
      <vt:lpstr>Poppins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Christine Deussen</cp:lastModifiedBy>
  <cp:revision>476</cp:revision>
  <cp:lastPrinted>2022-01-16T19:39:54Z</cp:lastPrinted>
  <dcterms:created xsi:type="dcterms:W3CDTF">2019-10-03T14:25:52Z</dcterms:created>
  <dcterms:modified xsi:type="dcterms:W3CDTF">2022-02-08T18:29:34Z</dcterms:modified>
</cp:coreProperties>
</file>